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9" r:id="rId3"/>
    <p:sldId id="283" r:id="rId4"/>
    <p:sldId id="257" r:id="rId5"/>
    <p:sldId id="282" r:id="rId6"/>
    <p:sldId id="258" r:id="rId7"/>
    <p:sldId id="299" r:id="rId8"/>
    <p:sldId id="284" r:id="rId9"/>
    <p:sldId id="263" r:id="rId10"/>
    <p:sldId id="259" r:id="rId11"/>
    <p:sldId id="271" r:id="rId12"/>
    <p:sldId id="285" r:id="rId13"/>
    <p:sldId id="286" r:id="rId14"/>
    <p:sldId id="287" r:id="rId15"/>
    <p:sldId id="288" r:id="rId16"/>
    <p:sldId id="289" r:id="rId17"/>
    <p:sldId id="296" r:id="rId18"/>
    <p:sldId id="290" r:id="rId19"/>
    <p:sldId id="297" r:id="rId20"/>
    <p:sldId id="264" r:id="rId21"/>
    <p:sldId id="294" r:id="rId22"/>
    <p:sldId id="295" r:id="rId23"/>
    <p:sldId id="291" r:id="rId24"/>
    <p:sldId id="298" r:id="rId25"/>
    <p:sldId id="292" r:id="rId26"/>
    <p:sldId id="293" r:id="rId27"/>
    <p:sldId id="275" r:id="rId28"/>
    <p:sldId id="279" r:id="rId29"/>
    <p:sldId id="272" r:id="rId30"/>
    <p:sldId id="273"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07"/>
  </p:normalViewPr>
  <p:slideViewPr>
    <p:cSldViewPr snapToGrid="0">
      <p:cViewPr varScale="1">
        <p:scale>
          <a:sx n="68" d="100"/>
          <a:sy n="68" d="100"/>
        </p:scale>
        <p:origin x="66" y="3360"/>
      </p:cViewPr>
      <p:guideLst>
        <p:guide orient="horz" pos="2160"/>
        <p:guide pos="3840"/>
      </p:guideLst>
    </p:cSldViewPr>
  </p:slideViewPr>
  <p:notesTextViewPr>
    <p:cViewPr>
      <p:scale>
        <a:sx n="1" d="1"/>
        <a:sy n="1" d="1"/>
      </p:scale>
      <p:origin x="0" y="0"/>
    </p:cViewPr>
  </p:notesTextViewPr>
  <p:sorterViewPr>
    <p:cViewPr>
      <p:scale>
        <a:sx n="100" d="100"/>
        <a:sy n="100" d="100"/>
      </p:scale>
      <p:origin x="0" y="1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0331C03-23FE-4ABA-A39E-1940044F895D}" type="datetimeFigureOut">
              <a:rPr lang="en-US" smtClean="0"/>
              <a:t>5/5/2022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760DBCB-FB37-41D4-9AD8-071A1CBDE1FB}"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32210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418071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15803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350767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0DBCB-FB37-41D4-9AD8-071A1CBDE1FB}"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123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377824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53996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384308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100754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229730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331C03-23FE-4ABA-A39E-1940044F895D}" type="datetimeFigureOut">
              <a:rPr lang="en-US" smtClean="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0DBCB-FB37-41D4-9AD8-071A1CBDE1FB}" type="slidenum">
              <a:rPr lang="en-US" smtClean="0"/>
              <a:t>‹#›</a:t>
            </a:fld>
            <a:endParaRPr lang="en-US" dirty="0"/>
          </a:p>
        </p:txBody>
      </p:sp>
    </p:spTree>
    <p:extLst>
      <p:ext uri="{BB962C8B-B14F-4D97-AF65-F5344CB8AC3E}">
        <p14:creationId xmlns:p14="http://schemas.microsoft.com/office/powerpoint/2010/main" val="201574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0331C03-23FE-4ABA-A39E-1940044F895D}" type="datetimeFigureOut">
              <a:rPr lang="en-US" smtClean="0"/>
              <a:t>5/5/2022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760DBCB-FB37-41D4-9AD8-071A1CBDE1FB}" type="slidenum">
              <a:rPr lang="en-US" smtClean="0"/>
              <a:t>‹#›</a:t>
            </a:fld>
            <a:endParaRPr lang="en-US" dirty="0"/>
          </a:p>
        </p:txBody>
      </p:sp>
    </p:spTree>
    <p:extLst>
      <p:ext uri="{BB962C8B-B14F-4D97-AF65-F5344CB8AC3E}">
        <p14:creationId xmlns:p14="http://schemas.microsoft.com/office/powerpoint/2010/main" val="35602801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F38E-29D1-437C-B8F6-CDD122747767}"/>
              </a:ext>
            </a:extLst>
          </p:cNvPr>
          <p:cNvSpPr>
            <a:spLocks noGrp="1"/>
          </p:cNvSpPr>
          <p:nvPr>
            <p:ph type="ctrTitle"/>
          </p:nvPr>
        </p:nvSpPr>
        <p:spPr>
          <a:xfrm>
            <a:off x="411593" y="-1842654"/>
            <a:ext cx="11156953" cy="3641969"/>
          </a:xfrm>
        </p:spPr>
        <p:txBody>
          <a:bodyPr>
            <a:normAutofit/>
          </a:bodyPr>
          <a:lstStyle/>
          <a:p>
            <a:pPr algn="ctr"/>
            <a:r>
              <a:rPr lang="en-US" sz="6000" dirty="0"/>
              <a:t>A Computational Analysis of Constitutional Polarization</a:t>
            </a:r>
          </a:p>
        </p:txBody>
      </p:sp>
      <p:sp>
        <p:nvSpPr>
          <p:cNvPr id="3" name="Subtitle 2">
            <a:extLst>
              <a:ext uri="{FF2B5EF4-FFF2-40B4-BE49-F238E27FC236}">
                <a16:creationId xmlns:a16="http://schemas.microsoft.com/office/drawing/2014/main" id="{30BF3544-8D4A-439E-8175-12C8EA11A702}"/>
              </a:ext>
            </a:extLst>
          </p:cNvPr>
          <p:cNvSpPr>
            <a:spLocks noGrp="1"/>
          </p:cNvSpPr>
          <p:nvPr>
            <p:ph type="subTitle" idx="1"/>
          </p:nvPr>
        </p:nvSpPr>
        <p:spPr>
          <a:xfrm>
            <a:off x="3235037" y="1670926"/>
            <a:ext cx="5802922" cy="1691640"/>
          </a:xfrm>
        </p:spPr>
        <p:txBody>
          <a:bodyPr/>
          <a:lstStyle/>
          <a:p>
            <a:pPr algn="r"/>
            <a:r>
              <a:rPr lang="en-US" dirty="0">
                <a:solidFill>
                  <a:schemeClr val="tx1"/>
                </a:solidFill>
              </a:rPr>
              <a:t>David Pozen, Eric Talley &amp; Julian Nyarko</a:t>
            </a:r>
          </a:p>
        </p:txBody>
      </p:sp>
    </p:spTree>
    <p:extLst>
      <p:ext uri="{BB962C8B-B14F-4D97-AF65-F5344CB8AC3E}">
        <p14:creationId xmlns:p14="http://schemas.microsoft.com/office/powerpoint/2010/main" val="109898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1A68-8B4C-419A-99CA-A4DBF0607ADA}"/>
              </a:ext>
            </a:extLst>
          </p:cNvPr>
          <p:cNvSpPr>
            <a:spLocks noGrp="1"/>
          </p:cNvSpPr>
          <p:nvPr>
            <p:ph type="title"/>
          </p:nvPr>
        </p:nvSpPr>
        <p:spPr>
          <a:xfrm>
            <a:off x="398484" y="48585"/>
            <a:ext cx="9692640" cy="1325562"/>
          </a:xfrm>
        </p:spPr>
        <p:txBody>
          <a:bodyPr>
            <a:normAutofit fontScale="90000"/>
          </a:bodyPr>
          <a:lstStyle/>
          <a:p>
            <a:r>
              <a:rPr lang="en-US" dirty="0"/>
              <a:t>Measuring Political Partisanship:</a:t>
            </a:r>
            <a:br>
              <a:rPr lang="en-US" dirty="0"/>
            </a:br>
            <a:r>
              <a:rPr lang="en-US" sz="2000" dirty="0">
                <a:solidFill>
                  <a:srgbClr val="FF0000"/>
                </a:solidFill>
              </a:rPr>
              <a:t>Key Q: How well does a Machine-Learning Classifier Predict whether a speech came from a Democrat or Republican?  (Constitutional v. non-constitutional documents; by Congress)</a:t>
            </a:r>
            <a:endParaRPr lang="en-US" dirty="0">
              <a:solidFill>
                <a:srgbClr val="FF0000"/>
              </a:solidFill>
            </a:endParaRPr>
          </a:p>
        </p:txBody>
      </p:sp>
      <p:sp>
        <p:nvSpPr>
          <p:cNvPr id="4" name="Rectangle 3">
            <a:extLst>
              <a:ext uri="{FF2B5EF4-FFF2-40B4-BE49-F238E27FC236}">
                <a16:creationId xmlns:a16="http://schemas.microsoft.com/office/drawing/2014/main" id="{393785A9-9791-41BD-AED9-49556BDDD0A7}"/>
              </a:ext>
            </a:extLst>
          </p:cNvPr>
          <p:cNvSpPr/>
          <p:nvPr/>
        </p:nvSpPr>
        <p:spPr>
          <a:xfrm>
            <a:off x="218778" y="3275541"/>
            <a:ext cx="6011334" cy="34374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E80E3DF-3EE4-44EC-B71B-BAA9A6239CC2}"/>
              </a:ext>
            </a:extLst>
          </p:cNvPr>
          <p:cNvSpPr/>
          <p:nvPr/>
        </p:nvSpPr>
        <p:spPr>
          <a:xfrm>
            <a:off x="6932845" y="3275540"/>
            <a:ext cx="4021667" cy="343746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390597F-342F-4A4A-9C28-A65B3DE96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121" y="1572473"/>
            <a:ext cx="1814248" cy="1814248"/>
          </a:xfrm>
          <a:prstGeom prst="rect">
            <a:avLst/>
          </a:prstGeom>
        </p:spPr>
      </p:pic>
      <p:pic>
        <p:nvPicPr>
          <p:cNvPr id="11" name="Picture 10">
            <a:extLst>
              <a:ext uri="{FF2B5EF4-FFF2-40B4-BE49-F238E27FC236}">
                <a16:creationId xmlns:a16="http://schemas.microsoft.com/office/drawing/2014/main" id="{4DD07FAB-96FC-4E9F-BA96-734B36A79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50" y="3556037"/>
            <a:ext cx="609524" cy="609524"/>
          </a:xfrm>
          <a:prstGeom prst="rect">
            <a:avLst/>
          </a:prstGeom>
        </p:spPr>
      </p:pic>
      <p:pic>
        <p:nvPicPr>
          <p:cNvPr id="12" name="Picture 11">
            <a:extLst>
              <a:ext uri="{FF2B5EF4-FFF2-40B4-BE49-F238E27FC236}">
                <a16:creationId xmlns:a16="http://schemas.microsoft.com/office/drawing/2014/main" id="{91317082-0A6C-4E1D-9B39-9BD0F1BDE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816" y="5613437"/>
            <a:ext cx="609524" cy="609524"/>
          </a:xfrm>
          <a:prstGeom prst="rect">
            <a:avLst/>
          </a:prstGeom>
        </p:spPr>
      </p:pic>
      <p:pic>
        <p:nvPicPr>
          <p:cNvPr id="13" name="Picture 12">
            <a:extLst>
              <a:ext uri="{FF2B5EF4-FFF2-40B4-BE49-F238E27FC236}">
                <a16:creationId xmlns:a16="http://schemas.microsoft.com/office/drawing/2014/main" id="{65375AF6-E2E7-4C26-8FB2-1E5A55DEE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292" y="4016791"/>
            <a:ext cx="609524" cy="609524"/>
          </a:xfrm>
          <a:prstGeom prst="rect">
            <a:avLst/>
          </a:prstGeom>
        </p:spPr>
      </p:pic>
      <p:pic>
        <p:nvPicPr>
          <p:cNvPr id="14" name="Picture 13">
            <a:extLst>
              <a:ext uri="{FF2B5EF4-FFF2-40B4-BE49-F238E27FC236}">
                <a16:creationId xmlns:a16="http://schemas.microsoft.com/office/drawing/2014/main" id="{0EE5ED94-B482-4CA9-B4EC-7A989B0D7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483" y="5528770"/>
            <a:ext cx="609524" cy="609524"/>
          </a:xfrm>
          <a:prstGeom prst="rect">
            <a:avLst/>
          </a:prstGeom>
        </p:spPr>
      </p:pic>
      <p:pic>
        <p:nvPicPr>
          <p:cNvPr id="15" name="Picture 14">
            <a:extLst>
              <a:ext uri="{FF2B5EF4-FFF2-40B4-BE49-F238E27FC236}">
                <a16:creationId xmlns:a16="http://schemas.microsoft.com/office/drawing/2014/main" id="{029A3FD4-4026-42A6-8218-993E92029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21" y="3932124"/>
            <a:ext cx="609524" cy="609524"/>
          </a:xfrm>
          <a:prstGeom prst="rect">
            <a:avLst/>
          </a:prstGeom>
        </p:spPr>
      </p:pic>
      <p:pic>
        <p:nvPicPr>
          <p:cNvPr id="16" name="Picture 15">
            <a:extLst>
              <a:ext uri="{FF2B5EF4-FFF2-40B4-BE49-F238E27FC236}">
                <a16:creationId xmlns:a16="http://schemas.microsoft.com/office/drawing/2014/main" id="{2C75350A-D825-4232-996F-986DD10DD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07" y="5176817"/>
            <a:ext cx="609524" cy="609524"/>
          </a:xfrm>
          <a:prstGeom prst="rect">
            <a:avLst/>
          </a:prstGeom>
        </p:spPr>
      </p:pic>
      <p:pic>
        <p:nvPicPr>
          <p:cNvPr id="17" name="Picture 16">
            <a:extLst>
              <a:ext uri="{FF2B5EF4-FFF2-40B4-BE49-F238E27FC236}">
                <a16:creationId xmlns:a16="http://schemas.microsoft.com/office/drawing/2014/main" id="{22013222-4647-4277-B8A8-1F26B1CA6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45" y="3712029"/>
            <a:ext cx="609524" cy="609524"/>
          </a:xfrm>
          <a:prstGeom prst="rect">
            <a:avLst/>
          </a:prstGeom>
        </p:spPr>
      </p:pic>
      <p:pic>
        <p:nvPicPr>
          <p:cNvPr id="18" name="Picture 17">
            <a:extLst>
              <a:ext uri="{FF2B5EF4-FFF2-40B4-BE49-F238E27FC236}">
                <a16:creationId xmlns:a16="http://schemas.microsoft.com/office/drawing/2014/main" id="{7BB79DF9-E562-4E48-A060-CBF58E18E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678" y="5613437"/>
            <a:ext cx="609524" cy="609524"/>
          </a:xfrm>
          <a:prstGeom prst="rect">
            <a:avLst/>
          </a:prstGeom>
        </p:spPr>
      </p:pic>
      <p:pic>
        <p:nvPicPr>
          <p:cNvPr id="20" name="Picture 19">
            <a:extLst>
              <a:ext uri="{FF2B5EF4-FFF2-40B4-BE49-F238E27FC236}">
                <a16:creationId xmlns:a16="http://schemas.microsoft.com/office/drawing/2014/main" id="{9C0E20DF-A6C7-4324-ABB7-9CCB418BC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751" y="4483629"/>
            <a:ext cx="609524" cy="609524"/>
          </a:xfrm>
          <a:prstGeom prst="rect">
            <a:avLst/>
          </a:prstGeom>
        </p:spPr>
      </p:pic>
      <p:pic>
        <p:nvPicPr>
          <p:cNvPr id="21" name="Picture 20">
            <a:extLst>
              <a:ext uri="{FF2B5EF4-FFF2-40B4-BE49-F238E27FC236}">
                <a16:creationId xmlns:a16="http://schemas.microsoft.com/office/drawing/2014/main" id="{270037C9-3D12-42B6-A13A-D03542A38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161" y="4720920"/>
            <a:ext cx="609524" cy="609524"/>
          </a:xfrm>
          <a:prstGeom prst="rect">
            <a:avLst/>
          </a:prstGeom>
        </p:spPr>
      </p:pic>
      <p:pic>
        <p:nvPicPr>
          <p:cNvPr id="22" name="Picture 21">
            <a:extLst>
              <a:ext uri="{FF2B5EF4-FFF2-40B4-BE49-F238E27FC236}">
                <a16:creationId xmlns:a16="http://schemas.microsoft.com/office/drawing/2014/main" id="{3399F4DA-356D-4752-A55E-4C684ABFF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400" y="3407267"/>
            <a:ext cx="609524" cy="609524"/>
          </a:xfrm>
          <a:prstGeom prst="rect">
            <a:avLst/>
          </a:prstGeom>
        </p:spPr>
      </p:pic>
      <p:pic>
        <p:nvPicPr>
          <p:cNvPr id="23" name="Picture 22">
            <a:extLst>
              <a:ext uri="{FF2B5EF4-FFF2-40B4-BE49-F238E27FC236}">
                <a16:creationId xmlns:a16="http://schemas.microsoft.com/office/drawing/2014/main" id="{082DA056-EFF8-4B02-B629-2B77C4656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436" y="4478864"/>
            <a:ext cx="609524" cy="609524"/>
          </a:xfrm>
          <a:prstGeom prst="rect">
            <a:avLst/>
          </a:prstGeom>
        </p:spPr>
      </p:pic>
      <p:pic>
        <p:nvPicPr>
          <p:cNvPr id="24" name="Picture 23">
            <a:extLst>
              <a:ext uri="{FF2B5EF4-FFF2-40B4-BE49-F238E27FC236}">
                <a16:creationId xmlns:a16="http://schemas.microsoft.com/office/drawing/2014/main" id="{7486C239-58D4-4506-8794-AAE9BE4DC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511" y="5942539"/>
            <a:ext cx="609524" cy="609524"/>
          </a:xfrm>
          <a:prstGeom prst="rect">
            <a:avLst/>
          </a:prstGeom>
        </p:spPr>
      </p:pic>
      <p:pic>
        <p:nvPicPr>
          <p:cNvPr id="25" name="Picture 24">
            <a:extLst>
              <a:ext uri="{FF2B5EF4-FFF2-40B4-BE49-F238E27FC236}">
                <a16:creationId xmlns:a16="http://schemas.microsoft.com/office/drawing/2014/main" id="{C620322D-ECCF-4C36-9801-95EB59BA6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943" y="5838481"/>
            <a:ext cx="609524" cy="609524"/>
          </a:xfrm>
          <a:prstGeom prst="rect">
            <a:avLst/>
          </a:prstGeom>
        </p:spPr>
      </p:pic>
      <p:pic>
        <p:nvPicPr>
          <p:cNvPr id="26" name="Picture 25">
            <a:extLst>
              <a:ext uri="{FF2B5EF4-FFF2-40B4-BE49-F238E27FC236}">
                <a16:creationId xmlns:a16="http://schemas.microsoft.com/office/drawing/2014/main" id="{136B174A-5A6B-4FC8-B7E2-DCA2C98D1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578" y="3353821"/>
            <a:ext cx="609524" cy="609524"/>
          </a:xfrm>
          <a:prstGeom prst="rect">
            <a:avLst/>
          </a:prstGeom>
        </p:spPr>
      </p:pic>
      <p:pic>
        <p:nvPicPr>
          <p:cNvPr id="27" name="Picture 26">
            <a:extLst>
              <a:ext uri="{FF2B5EF4-FFF2-40B4-BE49-F238E27FC236}">
                <a16:creationId xmlns:a16="http://schemas.microsoft.com/office/drawing/2014/main" id="{6116EFF2-AEAF-4E5D-AC4B-A8B88DB2B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73" y="5051007"/>
            <a:ext cx="609524" cy="609524"/>
          </a:xfrm>
          <a:prstGeom prst="rect">
            <a:avLst/>
          </a:prstGeom>
        </p:spPr>
      </p:pic>
      <p:pic>
        <p:nvPicPr>
          <p:cNvPr id="28" name="Picture 27">
            <a:extLst>
              <a:ext uri="{FF2B5EF4-FFF2-40B4-BE49-F238E27FC236}">
                <a16:creationId xmlns:a16="http://schemas.microsoft.com/office/drawing/2014/main" id="{8E107B90-CB00-4125-AE96-D67883920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0495" y="4139727"/>
            <a:ext cx="609524" cy="609524"/>
          </a:xfrm>
          <a:prstGeom prst="rect">
            <a:avLst/>
          </a:prstGeom>
        </p:spPr>
      </p:pic>
      <p:pic>
        <p:nvPicPr>
          <p:cNvPr id="30" name="Picture 29">
            <a:extLst>
              <a:ext uri="{FF2B5EF4-FFF2-40B4-BE49-F238E27FC236}">
                <a16:creationId xmlns:a16="http://schemas.microsoft.com/office/drawing/2014/main" id="{9F2660D4-AEF5-43BD-A6A3-1B6F1B246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6720" y="1480611"/>
            <a:ext cx="2053916" cy="2053916"/>
          </a:xfrm>
          <a:prstGeom prst="rect">
            <a:avLst/>
          </a:prstGeom>
        </p:spPr>
      </p:pic>
    </p:spTree>
    <p:extLst>
      <p:ext uri="{BB962C8B-B14F-4D97-AF65-F5344CB8AC3E}">
        <p14:creationId xmlns:p14="http://schemas.microsoft.com/office/powerpoint/2010/main" val="34631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21BDE-AEFE-CD40-8618-FFE2E63E8E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92928" y="2270569"/>
            <a:ext cx="5978236" cy="4581000"/>
          </a:xfrm>
          <a:prstGeom prst="rect">
            <a:avLst/>
          </a:prstGeom>
        </p:spPr>
      </p:pic>
      <p:sp>
        <p:nvSpPr>
          <p:cNvPr id="2" name="Title 1">
            <a:extLst>
              <a:ext uri="{FF2B5EF4-FFF2-40B4-BE49-F238E27FC236}">
                <a16:creationId xmlns:a16="http://schemas.microsoft.com/office/drawing/2014/main" id="{F4C29D24-FFD5-4BF4-A6C0-415071EF335B}"/>
              </a:ext>
            </a:extLst>
          </p:cNvPr>
          <p:cNvSpPr>
            <a:spLocks noGrp="1"/>
          </p:cNvSpPr>
          <p:nvPr>
            <p:ph type="title"/>
          </p:nvPr>
        </p:nvSpPr>
        <p:spPr>
          <a:xfrm>
            <a:off x="712235" y="-335683"/>
            <a:ext cx="9692640" cy="1325562"/>
          </a:xfrm>
        </p:spPr>
        <p:txBody>
          <a:bodyPr/>
          <a:lstStyle/>
          <a:p>
            <a:r>
              <a:rPr lang="en-US" dirty="0"/>
              <a:t>Classifier Performance Over Time</a:t>
            </a:r>
          </a:p>
        </p:txBody>
      </p:sp>
      <p:sp>
        <p:nvSpPr>
          <p:cNvPr id="7" name="Rectangle 6"/>
          <p:cNvSpPr/>
          <p:nvPr/>
        </p:nvSpPr>
        <p:spPr>
          <a:xfrm>
            <a:off x="1406235" y="1107004"/>
            <a:ext cx="8666019" cy="523220"/>
          </a:xfrm>
          <a:prstGeom prst="rect">
            <a:avLst/>
          </a:prstGeom>
        </p:spPr>
        <p:txBody>
          <a:bodyPr wrap="square">
            <a:spAutoFit/>
          </a:bodyPr>
          <a:lstStyle/>
          <a:p>
            <a:r>
              <a:rPr lang="en-US" sz="2800" u="sng" dirty="0"/>
              <a:t>Minimal Dictionary; Predicting Party Affiliation</a:t>
            </a:r>
            <a:endParaRPr lang="en-US" sz="2800" dirty="0"/>
          </a:p>
        </p:txBody>
      </p:sp>
    </p:spTree>
    <p:extLst>
      <p:ext uri="{BB962C8B-B14F-4D97-AF65-F5344CB8AC3E}">
        <p14:creationId xmlns:p14="http://schemas.microsoft.com/office/powerpoint/2010/main" val="200414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90014E-BED3-8541-AC77-1FC65E0C6B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91942" y="2488157"/>
            <a:ext cx="5319894" cy="4262494"/>
          </a:xfrm>
          <a:prstGeom prst="rect">
            <a:avLst/>
          </a:prstGeom>
        </p:spPr>
      </p:pic>
      <p:sp>
        <p:nvSpPr>
          <p:cNvPr id="9" name="Title 1">
            <a:extLst>
              <a:ext uri="{FF2B5EF4-FFF2-40B4-BE49-F238E27FC236}">
                <a16:creationId xmlns:a16="http://schemas.microsoft.com/office/drawing/2014/main" id="{CCDD1C30-3F55-3644-A331-703A54B270C1}"/>
              </a:ext>
            </a:extLst>
          </p:cNvPr>
          <p:cNvSpPr>
            <a:spLocks noGrp="1"/>
          </p:cNvSpPr>
          <p:nvPr>
            <p:ph type="title"/>
          </p:nvPr>
        </p:nvSpPr>
        <p:spPr>
          <a:xfrm>
            <a:off x="712235" y="-335683"/>
            <a:ext cx="9692640" cy="1325562"/>
          </a:xfrm>
        </p:spPr>
        <p:txBody>
          <a:bodyPr/>
          <a:lstStyle/>
          <a:p>
            <a:r>
              <a:rPr lang="en-US" dirty="0"/>
              <a:t>Classifier Performance Over Time</a:t>
            </a:r>
          </a:p>
        </p:txBody>
      </p:sp>
      <p:sp>
        <p:nvSpPr>
          <p:cNvPr id="10" name="Rectangle 9">
            <a:extLst>
              <a:ext uri="{FF2B5EF4-FFF2-40B4-BE49-F238E27FC236}">
                <a16:creationId xmlns:a16="http://schemas.microsoft.com/office/drawing/2014/main" id="{C0DDDB9C-1539-B144-98FB-1E348419C2A3}"/>
              </a:ext>
            </a:extLst>
          </p:cNvPr>
          <p:cNvSpPr/>
          <p:nvPr/>
        </p:nvSpPr>
        <p:spPr>
          <a:xfrm>
            <a:off x="1246907" y="1107004"/>
            <a:ext cx="8915401" cy="523220"/>
          </a:xfrm>
          <a:prstGeom prst="rect">
            <a:avLst/>
          </a:prstGeom>
        </p:spPr>
        <p:txBody>
          <a:bodyPr wrap="square">
            <a:spAutoFit/>
          </a:bodyPr>
          <a:lstStyle/>
          <a:p>
            <a:r>
              <a:rPr lang="en-US" sz="2800" u="sng" dirty="0"/>
              <a:t>Minimal Dictionary; Predicting Binary P-R Ideology</a:t>
            </a:r>
            <a:endParaRPr lang="en-US" sz="2800" dirty="0"/>
          </a:p>
        </p:txBody>
      </p:sp>
    </p:spTree>
    <p:extLst>
      <p:ext uri="{BB962C8B-B14F-4D97-AF65-F5344CB8AC3E}">
        <p14:creationId xmlns:p14="http://schemas.microsoft.com/office/powerpoint/2010/main" val="157899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9D24-FFD5-4BF4-A6C0-415071EF335B}"/>
              </a:ext>
            </a:extLst>
          </p:cNvPr>
          <p:cNvSpPr>
            <a:spLocks noGrp="1"/>
          </p:cNvSpPr>
          <p:nvPr>
            <p:ph type="title"/>
          </p:nvPr>
        </p:nvSpPr>
        <p:spPr>
          <a:xfrm>
            <a:off x="712235" y="-335683"/>
            <a:ext cx="9692640" cy="1325562"/>
          </a:xfrm>
        </p:spPr>
        <p:txBody>
          <a:bodyPr/>
          <a:lstStyle/>
          <a:p>
            <a:r>
              <a:rPr lang="en-US" dirty="0"/>
              <a:t>Classifier Performance Over Time</a:t>
            </a:r>
          </a:p>
        </p:txBody>
      </p:sp>
      <p:sp>
        <p:nvSpPr>
          <p:cNvPr id="7" name="Rectangle 6"/>
          <p:cNvSpPr/>
          <p:nvPr/>
        </p:nvSpPr>
        <p:spPr>
          <a:xfrm>
            <a:off x="1406235" y="1107004"/>
            <a:ext cx="8666019" cy="954107"/>
          </a:xfrm>
          <a:prstGeom prst="rect">
            <a:avLst/>
          </a:prstGeom>
        </p:spPr>
        <p:txBody>
          <a:bodyPr wrap="square">
            <a:spAutoFit/>
          </a:bodyPr>
          <a:lstStyle/>
          <a:p>
            <a:pPr algn="ctr"/>
            <a:r>
              <a:rPr lang="en-US" sz="2800" u="sng" dirty="0"/>
              <a:t>Minimal Dictionary; Predicting Party Affiliation</a:t>
            </a:r>
          </a:p>
          <a:p>
            <a:pPr algn="ctr"/>
            <a:r>
              <a:rPr lang="en-US" sz="2800" u="sng" dirty="0"/>
              <a:t>Length-Matched Samples</a:t>
            </a:r>
            <a:endParaRPr lang="en-US" sz="2800" dirty="0"/>
          </a:p>
        </p:txBody>
      </p:sp>
      <p:pic>
        <p:nvPicPr>
          <p:cNvPr id="5" name="Picture 4">
            <a:extLst>
              <a:ext uri="{FF2B5EF4-FFF2-40B4-BE49-F238E27FC236}">
                <a16:creationId xmlns:a16="http://schemas.microsoft.com/office/drawing/2014/main" id="{8EBA175D-DFF2-F44F-9C90-54B7F1F08A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26141" y="2330636"/>
            <a:ext cx="5843373" cy="4381891"/>
          </a:xfrm>
          <a:prstGeom prst="rect">
            <a:avLst/>
          </a:prstGeom>
        </p:spPr>
      </p:pic>
    </p:spTree>
    <p:extLst>
      <p:ext uri="{BB962C8B-B14F-4D97-AF65-F5344CB8AC3E}">
        <p14:creationId xmlns:p14="http://schemas.microsoft.com/office/powerpoint/2010/main" val="77957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9D24-FFD5-4BF4-A6C0-415071EF335B}"/>
              </a:ext>
            </a:extLst>
          </p:cNvPr>
          <p:cNvSpPr>
            <a:spLocks noGrp="1"/>
          </p:cNvSpPr>
          <p:nvPr>
            <p:ph type="title"/>
          </p:nvPr>
        </p:nvSpPr>
        <p:spPr>
          <a:xfrm>
            <a:off x="1120944" y="-453446"/>
            <a:ext cx="9692640" cy="1325562"/>
          </a:xfrm>
        </p:spPr>
        <p:txBody>
          <a:bodyPr/>
          <a:lstStyle/>
          <a:p>
            <a:r>
              <a:rPr lang="en-US" dirty="0"/>
              <a:t>Classifier Performance Over Time</a:t>
            </a:r>
          </a:p>
        </p:txBody>
      </p:sp>
      <p:sp>
        <p:nvSpPr>
          <p:cNvPr id="7" name="Rectangle 6"/>
          <p:cNvSpPr/>
          <p:nvPr/>
        </p:nvSpPr>
        <p:spPr>
          <a:xfrm>
            <a:off x="817420" y="812185"/>
            <a:ext cx="9899072" cy="523220"/>
          </a:xfrm>
          <a:prstGeom prst="rect">
            <a:avLst/>
          </a:prstGeom>
        </p:spPr>
        <p:txBody>
          <a:bodyPr wrap="square">
            <a:spAutoFit/>
          </a:bodyPr>
          <a:lstStyle/>
          <a:p>
            <a:r>
              <a:rPr lang="en-US" sz="2800" u="sng" dirty="0"/>
              <a:t>Extended Textual Dictionary; Predicting Party Affiliation</a:t>
            </a:r>
            <a:endParaRPr lang="en-US" sz="2800" dirty="0"/>
          </a:p>
        </p:txBody>
      </p:sp>
      <p:pic>
        <p:nvPicPr>
          <p:cNvPr id="5" name="Picture 4">
            <a:extLst>
              <a:ext uri="{FF2B5EF4-FFF2-40B4-BE49-F238E27FC236}">
                <a16:creationId xmlns:a16="http://schemas.microsoft.com/office/drawing/2014/main" id="{36AE4527-42D8-B54D-B446-B658724FDE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669683" y="1335405"/>
            <a:ext cx="5522595" cy="5522595"/>
          </a:xfrm>
          <a:prstGeom prst="rect">
            <a:avLst/>
          </a:prstGeom>
        </p:spPr>
      </p:pic>
    </p:spTree>
    <p:extLst>
      <p:ext uri="{BB962C8B-B14F-4D97-AF65-F5344CB8AC3E}">
        <p14:creationId xmlns:p14="http://schemas.microsoft.com/office/powerpoint/2010/main" val="359543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CBED-2258-0944-8763-6F90F4EE1B0A}"/>
              </a:ext>
            </a:extLst>
          </p:cNvPr>
          <p:cNvSpPr>
            <a:spLocks noGrp="1"/>
          </p:cNvSpPr>
          <p:nvPr>
            <p:ph type="title"/>
          </p:nvPr>
        </p:nvSpPr>
        <p:spPr>
          <a:xfrm>
            <a:off x="1234164" y="351906"/>
            <a:ext cx="9692640" cy="1325562"/>
          </a:xfrm>
        </p:spPr>
        <p:txBody>
          <a:bodyPr>
            <a:normAutofit fontScale="90000"/>
          </a:bodyPr>
          <a:lstStyle/>
          <a:p>
            <a:r>
              <a:rPr lang="en-US" dirty="0"/>
              <a:t>Talking Past One Another</a:t>
            </a:r>
            <a:br>
              <a:rPr lang="en-US" dirty="0"/>
            </a:br>
            <a:r>
              <a:rPr lang="en-US" dirty="0"/>
              <a:t>Cosine Similarity; Constitutional Speech</a:t>
            </a:r>
          </a:p>
        </p:txBody>
      </p:sp>
      <p:pic>
        <p:nvPicPr>
          <p:cNvPr id="4" name="Picture 3" descr="C:\Users\dpozen\AppData\Local\Microsoft\Windows\INetCache\Content.Word\cosine_similarity_text.png">
            <a:extLst>
              <a:ext uri="{FF2B5EF4-FFF2-40B4-BE49-F238E27FC236}">
                <a16:creationId xmlns:a16="http://schemas.microsoft.com/office/drawing/2014/main" id="{AB8CA1CC-18AF-784E-AB94-52BCBABB65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342" y="2270270"/>
            <a:ext cx="3971204" cy="3971204"/>
          </a:xfrm>
          <a:prstGeom prst="rect">
            <a:avLst/>
          </a:prstGeom>
          <a:noFill/>
          <a:ln>
            <a:noFill/>
          </a:ln>
        </p:spPr>
      </p:pic>
      <p:pic>
        <p:nvPicPr>
          <p:cNvPr id="5" name="Picture 4" descr="C:\Users\dpozen\AppData\Local\Microsoft\Windows\INetCache\Content.Word\cosine_similarity expansive.png">
            <a:extLst>
              <a:ext uri="{FF2B5EF4-FFF2-40B4-BE49-F238E27FC236}">
                <a16:creationId xmlns:a16="http://schemas.microsoft.com/office/drawing/2014/main" id="{13E794CB-740D-B544-8065-E86F6BAE52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250" y="2270269"/>
            <a:ext cx="3964277" cy="3964277"/>
          </a:xfrm>
          <a:prstGeom prst="rect">
            <a:avLst/>
          </a:prstGeom>
          <a:noFill/>
          <a:ln>
            <a:noFill/>
          </a:ln>
        </p:spPr>
      </p:pic>
    </p:spTree>
    <p:extLst>
      <p:ext uri="{BB962C8B-B14F-4D97-AF65-F5344CB8AC3E}">
        <p14:creationId xmlns:p14="http://schemas.microsoft.com/office/powerpoint/2010/main" val="142151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C7F9-D320-A54C-B701-4D906DAB5F9F}"/>
              </a:ext>
            </a:extLst>
          </p:cNvPr>
          <p:cNvSpPr>
            <a:spLocks noGrp="1"/>
          </p:cNvSpPr>
          <p:nvPr>
            <p:ph type="title"/>
          </p:nvPr>
        </p:nvSpPr>
        <p:spPr>
          <a:xfrm>
            <a:off x="1060981" y="0"/>
            <a:ext cx="9692640" cy="1325562"/>
          </a:xfrm>
        </p:spPr>
        <p:txBody>
          <a:bodyPr/>
          <a:lstStyle/>
          <a:p>
            <a:pPr algn="ctr"/>
            <a:r>
              <a:rPr lang="en-US" dirty="0"/>
              <a:t>Probability of conservative speaker versus Poole Rosenthal scores (1 dim)</a:t>
            </a:r>
          </a:p>
        </p:txBody>
      </p:sp>
      <p:pic>
        <p:nvPicPr>
          <p:cNvPr id="4" name="Content Placeholder 3">
            <a:extLst>
              <a:ext uri="{FF2B5EF4-FFF2-40B4-BE49-F238E27FC236}">
                <a16:creationId xmlns:a16="http://schemas.microsoft.com/office/drawing/2014/main" id="{6C22150F-0069-3548-9781-8417242B492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3756" y="1828800"/>
            <a:ext cx="4351338" cy="4351338"/>
          </a:xfrm>
          <a:prstGeom prst="rect">
            <a:avLst/>
          </a:prstGeom>
        </p:spPr>
      </p:pic>
    </p:spTree>
    <p:extLst>
      <p:ext uri="{BB962C8B-B14F-4D97-AF65-F5344CB8AC3E}">
        <p14:creationId xmlns:p14="http://schemas.microsoft.com/office/powerpoint/2010/main" val="322606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BA3A1B-6C67-8F47-890C-D7172BD4B0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21280" y="1306591"/>
            <a:ext cx="6856730" cy="5301854"/>
          </a:xfrm>
          <a:prstGeom prst="rect">
            <a:avLst/>
          </a:prstGeom>
          <a:noFill/>
          <a:ln>
            <a:noFill/>
          </a:ln>
        </p:spPr>
      </p:pic>
      <p:sp>
        <p:nvSpPr>
          <p:cNvPr id="5" name="Title 2">
            <a:extLst>
              <a:ext uri="{FF2B5EF4-FFF2-40B4-BE49-F238E27FC236}">
                <a16:creationId xmlns:a16="http://schemas.microsoft.com/office/drawing/2014/main" id="{CBECAF56-7E18-2E49-AC4D-65E664F746DE}"/>
              </a:ext>
            </a:extLst>
          </p:cNvPr>
          <p:cNvSpPr txBox="1">
            <a:spLocks/>
          </p:cNvSpPr>
          <p:nvPr/>
        </p:nvSpPr>
        <p:spPr>
          <a:xfrm>
            <a:off x="919820" y="106680"/>
            <a:ext cx="999202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Voting Ideology and and Partisanship</a:t>
            </a:r>
          </a:p>
        </p:txBody>
      </p:sp>
      <p:sp>
        <p:nvSpPr>
          <p:cNvPr id="2" name="Rectangle 1">
            <a:extLst>
              <a:ext uri="{FF2B5EF4-FFF2-40B4-BE49-F238E27FC236}">
                <a16:creationId xmlns:a16="http://schemas.microsoft.com/office/drawing/2014/main" id="{4FECEE7A-62B7-C94E-A0E0-DAEBB8BEF088}"/>
              </a:ext>
            </a:extLst>
          </p:cNvPr>
          <p:cNvSpPr/>
          <p:nvPr/>
        </p:nvSpPr>
        <p:spPr>
          <a:xfrm>
            <a:off x="4994564" y="4170218"/>
            <a:ext cx="4204854" cy="374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0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F94A-A0CA-B440-BC71-D0ED89572E8D}"/>
              </a:ext>
            </a:extLst>
          </p:cNvPr>
          <p:cNvSpPr>
            <a:spLocks noGrp="1"/>
          </p:cNvSpPr>
          <p:nvPr>
            <p:ph type="title"/>
          </p:nvPr>
        </p:nvSpPr>
        <p:spPr>
          <a:xfrm>
            <a:off x="1261872" y="145473"/>
            <a:ext cx="9692640" cy="832340"/>
          </a:xfrm>
        </p:spPr>
        <p:txBody>
          <a:bodyPr/>
          <a:lstStyle/>
          <a:p>
            <a:r>
              <a:rPr lang="en-US" dirty="0"/>
              <a:t>Counter-majoritarian Rhetoric</a:t>
            </a:r>
          </a:p>
        </p:txBody>
      </p:sp>
      <p:pic>
        <p:nvPicPr>
          <p:cNvPr id="4" name="Content Placeholder 3">
            <a:extLst>
              <a:ext uri="{FF2B5EF4-FFF2-40B4-BE49-F238E27FC236}">
                <a16:creationId xmlns:a16="http://schemas.microsoft.com/office/drawing/2014/main" id="{94C3D381-E247-774B-B4ED-46A9F6B6FDD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7077" y="1336963"/>
            <a:ext cx="6054367" cy="5120265"/>
          </a:xfrm>
          <a:prstGeom prst="rect">
            <a:avLst/>
          </a:prstGeom>
        </p:spPr>
      </p:pic>
    </p:spTree>
    <p:extLst>
      <p:ext uri="{BB962C8B-B14F-4D97-AF65-F5344CB8AC3E}">
        <p14:creationId xmlns:p14="http://schemas.microsoft.com/office/powerpoint/2010/main" val="171814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BA9D6-5360-2E4F-86BF-E3FBC1DD8A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40" y="1097280"/>
            <a:ext cx="9711721" cy="5623560"/>
          </a:xfrm>
          <a:prstGeom prst="rect">
            <a:avLst/>
          </a:prstGeom>
          <a:noFill/>
        </p:spPr>
      </p:pic>
      <p:sp>
        <p:nvSpPr>
          <p:cNvPr id="3" name="Title 2">
            <a:extLst>
              <a:ext uri="{FF2B5EF4-FFF2-40B4-BE49-F238E27FC236}">
                <a16:creationId xmlns:a16="http://schemas.microsoft.com/office/drawing/2014/main" id="{F03B8B9A-8608-5246-8B3E-44CD4155F314}"/>
              </a:ext>
            </a:extLst>
          </p:cNvPr>
          <p:cNvSpPr txBox="1">
            <a:spLocks/>
          </p:cNvSpPr>
          <p:nvPr/>
        </p:nvSpPr>
        <p:spPr>
          <a:xfrm>
            <a:off x="1003640" y="274320"/>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Counter-majoritarian Partisanship</a:t>
            </a:r>
          </a:p>
        </p:txBody>
      </p:sp>
    </p:spTree>
    <p:extLst>
      <p:ext uri="{BB962C8B-B14F-4D97-AF65-F5344CB8AC3E}">
        <p14:creationId xmlns:p14="http://schemas.microsoft.com/office/powerpoint/2010/main" val="158335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4602-7349-4A3C-B2D8-A83BC5D2CD13}"/>
              </a:ext>
            </a:extLst>
          </p:cNvPr>
          <p:cNvSpPr>
            <a:spLocks noGrp="1"/>
          </p:cNvSpPr>
          <p:nvPr>
            <p:ph type="title"/>
          </p:nvPr>
        </p:nvSpPr>
        <p:spPr/>
        <p:txBody>
          <a:bodyPr/>
          <a:lstStyle/>
          <a:p>
            <a:r>
              <a:rPr lang="en-US" dirty="0"/>
              <a:t>Main Motivations</a:t>
            </a:r>
          </a:p>
        </p:txBody>
      </p:sp>
      <p:sp>
        <p:nvSpPr>
          <p:cNvPr id="3" name="Content Placeholder 2">
            <a:extLst>
              <a:ext uri="{FF2B5EF4-FFF2-40B4-BE49-F238E27FC236}">
                <a16:creationId xmlns:a16="http://schemas.microsoft.com/office/drawing/2014/main" id="{0CAC62CE-5BB3-4D78-899F-B477AB83474F}"/>
              </a:ext>
            </a:extLst>
          </p:cNvPr>
          <p:cNvSpPr>
            <a:spLocks noGrp="1"/>
          </p:cNvSpPr>
          <p:nvPr>
            <p:ph idx="1"/>
          </p:nvPr>
        </p:nvSpPr>
        <p:spPr/>
        <p:txBody>
          <a:bodyPr>
            <a:normAutofit lnSpcReduction="10000"/>
          </a:bodyPr>
          <a:lstStyle/>
          <a:p>
            <a:r>
              <a:rPr lang="en-US" sz="2400" dirty="0"/>
              <a:t>Growing literature on constitutional polarization … but little empiricism as of yet.</a:t>
            </a:r>
          </a:p>
          <a:p>
            <a:r>
              <a:rPr lang="en-US" sz="2400" dirty="0"/>
              <a:t>Growing literature on </a:t>
            </a:r>
            <a:r>
              <a:rPr lang="en-US" sz="2400" i="1" dirty="0"/>
              <a:t>asymmetric </a:t>
            </a:r>
            <a:r>
              <a:rPr lang="en-US" sz="2400" dirty="0"/>
              <a:t>constitutional polarization … but little empiricism as of yet.</a:t>
            </a:r>
          </a:p>
          <a:p>
            <a:r>
              <a:rPr lang="en-US" sz="2400" dirty="0"/>
              <a:t>Growing literature on the substance of such polarization (e.g., rise of originalism, First Amendment’s rightward turn) … but little empiricism as of yet. </a:t>
            </a:r>
          </a:p>
          <a:p>
            <a:r>
              <a:rPr lang="en-US" sz="2400" dirty="0"/>
              <a:t>Interesting ambiguity in constitutional theory as to whether framing arguments in constitutional terms should tend to (i) moderate, (ii) amplify, or (iii) reproduce ideological discord.</a:t>
            </a:r>
          </a:p>
        </p:txBody>
      </p:sp>
    </p:spTree>
    <p:extLst>
      <p:ext uri="{BB962C8B-B14F-4D97-AF65-F5344CB8AC3E}">
        <p14:creationId xmlns:p14="http://schemas.microsoft.com/office/powerpoint/2010/main" val="197214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7AD-7762-4629-87E5-BED98A8DC9B8}"/>
              </a:ext>
            </a:extLst>
          </p:cNvPr>
          <p:cNvSpPr>
            <a:spLocks noGrp="1"/>
          </p:cNvSpPr>
          <p:nvPr>
            <p:ph type="title"/>
          </p:nvPr>
        </p:nvSpPr>
        <p:spPr/>
        <p:txBody>
          <a:bodyPr>
            <a:normAutofit/>
          </a:bodyPr>
          <a:lstStyle/>
          <a:p>
            <a:r>
              <a:rPr lang="en-US" dirty="0"/>
              <a:t>Who “Owns” Constitutional Terms?</a:t>
            </a:r>
            <a:br>
              <a:rPr lang="en-US" dirty="0"/>
            </a:br>
            <a:r>
              <a:rPr lang="en-US" dirty="0"/>
              <a:t>Two Eras </a:t>
            </a:r>
          </a:p>
        </p:txBody>
      </p:sp>
      <p:sp>
        <p:nvSpPr>
          <p:cNvPr id="6" name="TextBox 5">
            <a:extLst>
              <a:ext uri="{FF2B5EF4-FFF2-40B4-BE49-F238E27FC236}">
                <a16:creationId xmlns:a16="http://schemas.microsoft.com/office/drawing/2014/main" id="{35652E50-C2E5-BC46-A172-248AF6BC37E4}"/>
              </a:ext>
            </a:extLst>
          </p:cNvPr>
          <p:cNvSpPr txBox="1"/>
          <p:nvPr/>
        </p:nvSpPr>
        <p:spPr>
          <a:xfrm>
            <a:off x="119266" y="6211669"/>
            <a:ext cx="5391807" cy="646331"/>
          </a:xfrm>
          <a:prstGeom prst="rect">
            <a:avLst/>
          </a:prstGeom>
          <a:noFill/>
        </p:spPr>
        <p:txBody>
          <a:bodyPr wrap="square" rtlCol="0">
            <a:spAutoFit/>
          </a:bodyPr>
          <a:lstStyle/>
          <a:p>
            <a:r>
              <a:rPr lang="en-US" dirty="0">
                <a:solidFill>
                  <a:srgbClr val="FF0000"/>
                </a:solidFill>
              </a:rPr>
              <a:t>Red: Republican</a:t>
            </a:r>
          </a:p>
          <a:p>
            <a:r>
              <a:rPr lang="en-US" dirty="0">
                <a:solidFill>
                  <a:srgbClr val="0432FF"/>
                </a:solidFill>
              </a:rPr>
              <a:t>Blue: Democrat</a:t>
            </a:r>
          </a:p>
        </p:txBody>
      </p:sp>
      <p:pic>
        <p:nvPicPr>
          <p:cNvPr id="9" name="Content Placeholder 8">
            <a:extLst>
              <a:ext uri="{FF2B5EF4-FFF2-40B4-BE49-F238E27FC236}">
                <a16:creationId xmlns:a16="http://schemas.microsoft.com/office/drawing/2014/main" id="{66DC6708-12F7-8A40-B996-86EBC3F35F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181" y="1780310"/>
            <a:ext cx="10008597" cy="3970546"/>
          </a:xfrm>
        </p:spPr>
      </p:pic>
    </p:spTree>
    <p:extLst>
      <p:ext uri="{BB962C8B-B14F-4D97-AF65-F5344CB8AC3E}">
        <p14:creationId xmlns:p14="http://schemas.microsoft.com/office/powerpoint/2010/main" val="247130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7AD-7762-4629-87E5-BED98A8DC9B8}"/>
              </a:ext>
            </a:extLst>
          </p:cNvPr>
          <p:cNvSpPr>
            <a:spLocks noGrp="1"/>
          </p:cNvSpPr>
          <p:nvPr>
            <p:ph type="title"/>
          </p:nvPr>
        </p:nvSpPr>
        <p:spPr/>
        <p:txBody>
          <a:bodyPr>
            <a:normAutofit/>
          </a:bodyPr>
          <a:lstStyle/>
          <a:p>
            <a:r>
              <a:rPr lang="en-US" dirty="0"/>
              <a:t>Who “Owns” Constitutional Terms?</a:t>
            </a:r>
            <a:br>
              <a:rPr lang="en-US" dirty="0"/>
            </a:br>
            <a:r>
              <a:rPr lang="en-US" dirty="0"/>
              <a:t> (Top 25 for each party)</a:t>
            </a:r>
          </a:p>
        </p:txBody>
      </p:sp>
      <p:sp>
        <p:nvSpPr>
          <p:cNvPr id="6" name="TextBox 5">
            <a:extLst>
              <a:ext uri="{FF2B5EF4-FFF2-40B4-BE49-F238E27FC236}">
                <a16:creationId xmlns:a16="http://schemas.microsoft.com/office/drawing/2014/main" id="{35652E50-C2E5-BC46-A172-248AF6BC37E4}"/>
              </a:ext>
            </a:extLst>
          </p:cNvPr>
          <p:cNvSpPr txBox="1"/>
          <p:nvPr/>
        </p:nvSpPr>
        <p:spPr>
          <a:xfrm>
            <a:off x="119266" y="6211669"/>
            <a:ext cx="5391807" cy="646331"/>
          </a:xfrm>
          <a:prstGeom prst="rect">
            <a:avLst/>
          </a:prstGeom>
          <a:noFill/>
        </p:spPr>
        <p:txBody>
          <a:bodyPr wrap="square" rtlCol="0">
            <a:spAutoFit/>
          </a:bodyPr>
          <a:lstStyle/>
          <a:p>
            <a:r>
              <a:rPr lang="en-US" dirty="0">
                <a:solidFill>
                  <a:srgbClr val="FF0000"/>
                </a:solidFill>
              </a:rPr>
              <a:t>Red: Republican</a:t>
            </a:r>
          </a:p>
          <a:p>
            <a:r>
              <a:rPr lang="en-US" dirty="0">
                <a:solidFill>
                  <a:srgbClr val="0432FF"/>
                </a:solidFill>
              </a:rPr>
              <a:t>Blue: Democrat</a:t>
            </a:r>
          </a:p>
        </p:txBody>
      </p:sp>
      <p:pic>
        <p:nvPicPr>
          <p:cNvPr id="7" name="Content Placeholder 6">
            <a:extLst>
              <a:ext uri="{FF2B5EF4-FFF2-40B4-BE49-F238E27FC236}">
                <a16:creationId xmlns:a16="http://schemas.microsoft.com/office/drawing/2014/main" id="{2173E597-6BCB-4041-AE4D-6FBC7B1FDA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933" y="1801091"/>
            <a:ext cx="9488280" cy="3989483"/>
          </a:xfrm>
        </p:spPr>
      </p:pic>
    </p:spTree>
    <p:extLst>
      <p:ext uri="{BB962C8B-B14F-4D97-AF65-F5344CB8AC3E}">
        <p14:creationId xmlns:p14="http://schemas.microsoft.com/office/powerpoint/2010/main" val="164776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7AD-7762-4629-87E5-BED98A8DC9B8}"/>
              </a:ext>
            </a:extLst>
          </p:cNvPr>
          <p:cNvSpPr>
            <a:spLocks noGrp="1"/>
          </p:cNvSpPr>
          <p:nvPr>
            <p:ph type="title"/>
          </p:nvPr>
        </p:nvSpPr>
        <p:spPr/>
        <p:txBody>
          <a:bodyPr>
            <a:normAutofit/>
          </a:bodyPr>
          <a:lstStyle/>
          <a:p>
            <a:r>
              <a:rPr lang="en-US" dirty="0"/>
              <a:t>Who “Owns” Constitutional Terms?</a:t>
            </a:r>
            <a:br>
              <a:rPr lang="en-US" dirty="0"/>
            </a:br>
            <a:r>
              <a:rPr lang="en-US" dirty="0"/>
              <a:t>Two Obama Administrations</a:t>
            </a:r>
          </a:p>
        </p:txBody>
      </p:sp>
      <p:sp>
        <p:nvSpPr>
          <p:cNvPr id="6" name="TextBox 5">
            <a:extLst>
              <a:ext uri="{FF2B5EF4-FFF2-40B4-BE49-F238E27FC236}">
                <a16:creationId xmlns:a16="http://schemas.microsoft.com/office/drawing/2014/main" id="{35652E50-C2E5-BC46-A172-248AF6BC37E4}"/>
              </a:ext>
            </a:extLst>
          </p:cNvPr>
          <p:cNvSpPr txBox="1"/>
          <p:nvPr/>
        </p:nvSpPr>
        <p:spPr>
          <a:xfrm>
            <a:off x="119266" y="6211669"/>
            <a:ext cx="5391807" cy="646331"/>
          </a:xfrm>
          <a:prstGeom prst="rect">
            <a:avLst/>
          </a:prstGeom>
          <a:noFill/>
        </p:spPr>
        <p:txBody>
          <a:bodyPr wrap="square" rtlCol="0">
            <a:spAutoFit/>
          </a:bodyPr>
          <a:lstStyle/>
          <a:p>
            <a:r>
              <a:rPr lang="en-US" dirty="0">
                <a:solidFill>
                  <a:srgbClr val="FF0000"/>
                </a:solidFill>
              </a:rPr>
              <a:t>Red: Republican</a:t>
            </a:r>
          </a:p>
          <a:p>
            <a:r>
              <a:rPr lang="en-US" dirty="0">
                <a:solidFill>
                  <a:srgbClr val="0432FF"/>
                </a:solidFill>
              </a:rPr>
              <a:t>Blue: Democrat</a:t>
            </a:r>
          </a:p>
        </p:txBody>
      </p:sp>
      <p:pic>
        <p:nvPicPr>
          <p:cNvPr id="7" name="Content Placeholder 6">
            <a:extLst>
              <a:ext uri="{FF2B5EF4-FFF2-40B4-BE49-F238E27FC236}">
                <a16:creationId xmlns:a16="http://schemas.microsoft.com/office/drawing/2014/main" id="{CB0A3CCD-B682-EB47-B2C5-BE3E566F07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6667" y="1911927"/>
            <a:ext cx="9501056" cy="4017818"/>
          </a:xfrm>
        </p:spPr>
      </p:pic>
    </p:spTree>
    <p:extLst>
      <p:ext uri="{BB962C8B-B14F-4D97-AF65-F5344CB8AC3E}">
        <p14:creationId xmlns:p14="http://schemas.microsoft.com/office/powerpoint/2010/main" val="3464309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2836-9F02-684D-9E88-61C7446D384D}"/>
              </a:ext>
            </a:extLst>
          </p:cNvPr>
          <p:cNvSpPr>
            <a:spLocks noGrp="1"/>
          </p:cNvSpPr>
          <p:nvPr>
            <p:ph type="title"/>
          </p:nvPr>
        </p:nvSpPr>
        <p:spPr/>
        <p:txBody>
          <a:bodyPr/>
          <a:lstStyle/>
          <a:p>
            <a:r>
              <a:rPr lang="en-US" dirty="0"/>
              <a:t>C-SPAN Effect</a:t>
            </a:r>
          </a:p>
        </p:txBody>
      </p:sp>
      <p:pic>
        <p:nvPicPr>
          <p:cNvPr id="4" name="Picture 3">
            <a:extLst>
              <a:ext uri="{FF2B5EF4-FFF2-40B4-BE49-F238E27FC236}">
                <a16:creationId xmlns:a16="http://schemas.microsoft.com/office/drawing/2014/main" id="{767C22D1-C985-8E44-BC46-F886E90899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0937" y="2420390"/>
            <a:ext cx="9015845" cy="3606338"/>
          </a:xfrm>
          <a:prstGeom prst="rect">
            <a:avLst/>
          </a:prstGeom>
        </p:spPr>
      </p:pic>
    </p:spTree>
    <p:extLst>
      <p:ext uri="{BB962C8B-B14F-4D97-AF65-F5344CB8AC3E}">
        <p14:creationId xmlns:p14="http://schemas.microsoft.com/office/powerpoint/2010/main" val="377320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55AF-6852-E845-9193-26FB558D9F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1622" y="1601470"/>
            <a:ext cx="10947214" cy="5126990"/>
          </a:xfrm>
          <a:prstGeom prst="rect">
            <a:avLst/>
          </a:prstGeom>
          <a:noFill/>
        </p:spPr>
      </p:pic>
      <p:sp>
        <p:nvSpPr>
          <p:cNvPr id="3" name="Title 2">
            <a:extLst>
              <a:ext uri="{FF2B5EF4-FFF2-40B4-BE49-F238E27FC236}">
                <a16:creationId xmlns:a16="http://schemas.microsoft.com/office/drawing/2014/main" id="{470F3C9E-CF98-9B42-B12C-E2024EAA8E6B}"/>
              </a:ext>
            </a:extLst>
          </p:cNvPr>
          <p:cNvSpPr>
            <a:spLocks noGrp="1"/>
          </p:cNvSpPr>
          <p:nvPr>
            <p:ph type="title"/>
          </p:nvPr>
        </p:nvSpPr>
        <p:spPr>
          <a:xfrm>
            <a:off x="1261872" y="91440"/>
            <a:ext cx="9692640" cy="1325562"/>
          </a:xfrm>
        </p:spPr>
        <p:txBody>
          <a:bodyPr/>
          <a:lstStyle/>
          <a:p>
            <a:r>
              <a:rPr lang="en-US" dirty="0"/>
              <a:t>C-SPAN Effect</a:t>
            </a:r>
          </a:p>
        </p:txBody>
      </p:sp>
    </p:spTree>
    <p:extLst>
      <p:ext uri="{BB962C8B-B14F-4D97-AF65-F5344CB8AC3E}">
        <p14:creationId xmlns:p14="http://schemas.microsoft.com/office/powerpoint/2010/main" val="101618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FB2A-5E0C-6644-9892-4D3780629DED}"/>
              </a:ext>
            </a:extLst>
          </p:cNvPr>
          <p:cNvSpPr>
            <a:spLocks noGrp="1"/>
          </p:cNvSpPr>
          <p:nvPr>
            <p:ph type="title"/>
          </p:nvPr>
        </p:nvSpPr>
        <p:spPr>
          <a:xfrm>
            <a:off x="1261872" y="130233"/>
            <a:ext cx="9692640" cy="1325562"/>
          </a:xfrm>
        </p:spPr>
        <p:txBody>
          <a:bodyPr/>
          <a:lstStyle/>
          <a:p>
            <a:r>
              <a:rPr lang="en-US" dirty="0"/>
              <a:t>Partisan Discrepancies in Discourse</a:t>
            </a:r>
          </a:p>
        </p:txBody>
      </p:sp>
      <p:pic>
        <p:nvPicPr>
          <p:cNvPr id="4" name="Content Placeholder 3">
            <a:extLst>
              <a:ext uri="{FF2B5EF4-FFF2-40B4-BE49-F238E27FC236}">
                <a16:creationId xmlns:a16="http://schemas.microsoft.com/office/drawing/2014/main" id="{896A4E34-FD2F-A44B-96BA-BBF1B5B541B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782" y="1717964"/>
            <a:ext cx="5594951" cy="4906684"/>
          </a:xfrm>
          <a:prstGeom prst="rect">
            <a:avLst/>
          </a:prstGeom>
        </p:spPr>
      </p:pic>
    </p:spTree>
    <p:extLst>
      <p:ext uri="{BB962C8B-B14F-4D97-AF65-F5344CB8AC3E}">
        <p14:creationId xmlns:p14="http://schemas.microsoft.com/office/powerpoint/2010/main" val="904127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D604-B39A-5A4F-91B3-57972297EDCE}"/>
              </a:ext>
            </a:extLst>
          </p:cNvPr>
          <p:cNvSpPr>
            <a:spLocks noGrp="1"/>
          </p:cNvSpPr>
          <p:nvPr>
            <p:ph type="title"/>
          </p:nvPr>
        </p:nvSpPr>
        <p:spPr/>
        <p:txBody>
          <a:bodyPr/>
          <a:lstStyle/>
          <a:p>
            <a:r>
              <a:rPr lang="en-US" dirty="0"/>
              <a:t>WSJ/NYT Editorials and Constitutional Polarization</a:t>
            </a:r>
          </a:p>
        </p:txBody>
      </p:sp>
      <p:pic>
        <p:nvPicPr>
          <p:cNvPr id="4" name="Content Placeholder 3">
            <a:extLst>
              <a:ext uri="{FF2B5EF4-FFF2-40B4-BE49-F238E27FC236}">
                <a16:creationId xmlns:a16="http://schemas.microsoft.com/office/drawing/2014/main" id="{9A35D857-DBFB-0D45-8C11-E76505EFADD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782" y="1627909"/>
            <a:ext cx="4964185" cy="4964185"/>
          </a:xfrm>
          <a:prstGeom prst="rect">
            <a:avLst/>
          </a:prstGeom>
        </p:spPr>
      </p:pic>
    </p:spTree>
    <p:extLst>
      <p:ext uri="{BB962C8B-B14F-4D97-AF65-F5344CB8AC3E}">
        <p14:creationId xmlns:p14="http://schemas.microsoft.com/office/powerpoint/2010/main" val="53794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44F9-7B4F-4C6A-8A68-28E3B47ACAE0}"/>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9DFCA838-CC52-45BA-999D-B3F65048A8F9}"/>
              </a:ext>
            </a:extLst>
          </p:cNvPr>
          <p:cNvSpPr>
            <a:spLocks noGrp="1"/>
          </p:cNvSpPr>
          <p:nvPr>
            <p:ph idx="1"/>
          </p:nvPr>
        </p:nvSpPr>
        <p:spPr/>
        <p:txBody>
          <a:bodyPr>
            <a:noAutofit/>
          </a:bodyPr>
          <a:lstStyle/>
          <a:p>
            <a:r>
              <a:rPr lang="en-US" sz="2400" dirty="0"/>
              <a:t>Intrinsically interesting to those who think about constitutional discourse: all con law scholars, many political scientists and theorists, historians, etc.</a:t>
            </a:r>
          </a:p>
          <a:p>
            <a:r>
              <a:rPr lang="en-US" sz="2400" dirty="0"/>
              <a:t>Understanding nature of constitutional debate: “dialogue” v. “parallel play.” Does the Constitution really serve as a focal point and common ground for democratic life? </a:t>
            </a:r>
          </a:p>
          <a:p>
            <a:r>
              <a:rPr lang="en-US" sz="2400" dirty="0"/>
              <a:t>Understanding whether policy outcomes are result of informed deliberation or uninformative partisanship</a:t>
            </a:r>
          </a:p>
          <a:p>
            <a:r>
              <a:rPr lang="en-US" sz="2400" dirty="0"/>
              <a:t>New way to measure, over time, polarization and extent to which constitutional argument has become “weaponized” political argument</a:t>
            </a:r>
          </a:p>
        </p:txBody>
      </p:sp>
    </p:spTree>
    <p:extLst>
      <p:ext uri="{BB962C8B-B14F-4D97-AF65-F5344CB8AC3E}">
        <p14:creationId xmlns:p14="http://schemas.microsoft.com/office/powerpoint/2010/main" val="326476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F38E-29D1-437C-B8F6-CDD122747767}"/>
              </a:ext>
            </a:extLst>
          </p:cNvPr>
          <p:cNvSpPr>
            <a:spLocks noGrp="1"/>
          </p:cNvSpPr>
          <p:nvPr>
            <p:ph type="ctrTitle"/>
          </p:nvPr>
        </p:nvSpPr>
        <p:spPr/>
        <p:txBody>
          <a:bodyPr>
            <a:normAutofit/>
          </a:bodyPr>
          <a:lstStyle/>
          <a:p>
            <a:r>
              <a:rPr lang="en-US" dirty="0"/>
              <a:t>Extra Slides</a:t>
            </a:r>
          </a:p>
        </p:txBody>
      </p:sp>
      <p:sp>
        <p:nvSpPr>
          <p:cNvPr id="3" name="Subtitle 2">
            <a:extLst>
              <a:ext uri="{FF2B5EF4-FFF2-40B4-BE49-F238E27FC236}">
                <a16:creationId xmlns:a16="http://schemas.microsoft.com/office/drawing/2014/main" id="{30BF3544-8D4A-439E-8175-12C8EA11A702}"/>
              </a:ext>
            </a:extLst>
          </p:cNvPr>
          <p:cNvSpPr>
            <a:spLocks noGrp="1"/>
          </p:cNvSpPr>
          <p:nvPr>
            <p:ph type="subTitle" idx="1"/>
          </p:nvPr>
        </p:nvSpPr>
        <p:spPr/>
        <p:txBody>
          <a:bodyPr/>
          <a:lstStyle/>
          <a:p>
            <a:r>
              <a:rPr lang="en-US" dirty="0"/>
              <a:t>David Pozen, Eric Talley &amp; Julian Nyarko</a:t>
            </a:r>
          </a:p>
        </p:txBody>
      </p:sp>
    </p:spTree>
    <p:extLst>
      <p:ext uri="{BB962C8B-B14F-4D97-AF65-F5344CB8AC3E}">
        <p14:creationId xmlns:p14="http://schemas.microsoft.com/office/powerpoint/2010/main" val="736708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F05-3F29-4F7A-875C-725EE285BE59}"/>
              </a:ext>
            </a:extLst>
          </p:cNvPr>
          <p:cNvSpPr>
            <a:spLocks noGrp="1"/>
          </p:cNvSpPr>
          <p:nvPr>
            <p:ph type="title"/>
          </p:nvPr>
        </p:nvSpPr>
        <p:spPr/>
        <p:txBody>
          <a:bodyPr/>
          <a:lstStyle/>
          <a:p>
            <a:r>
              <a:rPr lang="en-US" dirty="0"/>
              <a:t>Hypotheses</a:t>
            </a:r>
          </a:p>
        </p:txBody>
      </p:sp>
      <p:sp>
        <p:nvSpPr>
          <p:cNvPr id="3" name="Content Placeholder 2">
            <a:extLst>
              <a:ext uri="{FF2B5EF4-FFF2-40B4-BE49-F238E27FC236}">
                <a16:creationId xmlns:a16="http://schemas.microsoft.com/office/drawing/2014/main" id="{CE2F1E48-8474-4158-A281-92CEDCC01B6D}"/>
              </a:ext>
            </a:extLst>
          </p:cNvPr>
          <p:cNvSpPr>
            <a:spLocks noGrp="1"/>
          </p:cNvSpPr>
          <p:nvPr>
            <p:ph idx="1"/>
          </p:nvPr>
        </p:nvSpPr>
        <p:spPr/>
        <p:txBody>
          <a:bodyPr>
            <a:normAutofit lnSpcReduction="10000"/>
          </a:bodyPr>
          <a:lstStyle/>
          <a:p>
            <a:r>
              <a:rPr lang="en-US" dirty="0"/>
              <a:t>Main Hypothesis: Increase in polarization of constitutional discourse</a:t>
            </a:r>
          </a:p>
          <a:p>
            <a:pPr lvl="1"/>
            <a:r>
              <a:rPr lang="en-US" dirty="0"/>
              <a:t>1.A: No difference between constitutional and non-constitutional discourse</a:t>
            </a:r>
          </a:p>
          <a:p>
            <a:pPr lvl="1"/>
            <a:r>
              <a:rPr lang="en-US" dirty="0"/>
              <a:t>1.B: Polarization in constitutional discourse exceeds that of non-constitutional discourse</a:t>
            </a:r>
          </a:p>
          <a:p>
            <a:pPr lvl="1"/>
            <a:r>
              <a:rPr lang="en-US" dirty="0"/>
              <a:t>1.C: Polarization in non-constitutional discourse exceeds that of constitutional discourse</a:t>
            </a:r>
          </a:p>
          <a:p>
            <a:r>
              <a:rPr lang="en-US" dirty="0"/>
              <a:t>2: Controlling for which party holds the presidency, Republicans have come to invoke the Constitution more often than do Democrats when discussing public policy.</a:t>
            </a:r>
          </a:p>
          <a:p>
            <a:r>
              <a:rPr lang="en-US" dirty="0"/>
              <a:t>3: When discussing the Constitution, conservatives are, and have grown, more likely to invoke terms related to originalism and the founding.</a:t>
            </a:r>
          </a:p>
          <a:p>
            <a:r>
              <a:rPr lang="en-US" dirty="0"/>
              <a:t>4: Members of Congress not from the president’s party are more likely to use constitutional terms associated with enforcing the separation of powers and to accuse the president of acting unconstitutionally.</a:t>
            </a:r>
          </a:p>
          <a:p>
            <a:pPr lvl="1"/>
            <a:r>
              <a:rPr lang="en-US" dirty="0"/>
              <a:t>This dynamic has grown more acute since the 1970s.</a:t>
            </a:r>
          </a:p>
        </p:txBody>
      </p:sp>
    </p:spTree>
    <p:extLst>
      <p:ext uri="{BB962C8B-B14F-4D97-AF65-F5344CB8AC3E}">
        <p14:creationId xmlns:p14="http://schemas.microsoft.com/office/powerpoint/2010/main" val="406373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63BB-8E5F-F442-8753-35E2F57DB896}"/>
              </a:ext>
            </a:extLst>
          </p:cNvPr>
          <p:cNvSpPr>
            <a:spLocks noGrp="1"/>
          </p:cNvSpPr>
          <p:nvPr>
            <p:ph type="title"/>
          </p:nvPr>
        </p:nvSpPr>
        <p:spPr/>
        <p:txBody>
          <a:bodyPr/>
          <a:lstStyle/>
          <a:p>
            <a:r>
              <a:rPr lang="en-US" dirty="0"/>
              <a:t>Heuristic Design</a:t>
            </a:r>
          </a:p>
        </p:txBody>
      </p:sp>
      <p:pic>
        <p:nvPicPr>
          <p:cNvPr id="4" name="Content Placeholder 3">
            <a:extLst>
              <a:ext uri="{FF2B5EF4-FFF2-40B4-BE49-F238E27FC236}">
                <a16:creationId xmlns:a16="http://schemas.microsoft.com/office/drawing/2014/main" id="{0805578C-FF14-8D4E-A305-B2D647385723}"/>
              </a:ext>
            </a:extLst>
          </p:cNvPr>
          <p:cNvPicPr>
            <a:picLocks noGrp="1"/>
          </p:cNvPicPr>
          <p:nvPr>
            <p:ph idx="1"/>
          </p:nvPr>
        </p:nvPicPr>
        <p:blipFill>
          <a:blip r:embed="rId2"/>
          <a:stretch>
            <a:fillRect/>
          </a:stretch>
        </p:blipFill>
        <p:spPr>
          <a:xfrm>
            <a:off x="1845829" y="2456651"/>
            <a:ext cx="7028007" cy="3732218"/>
          </a:xfrm>
          <a:prstGeom prst="rect">
            <a:avLst/>
          </a:prstGeom>
        </p:spPr>
      </p:pic>
    </p:spTree>
    <p:extLst>
      <p:ext uri="{BB962C8B-B14F-4D97-AF65-F5344CB8AC3E}">
        <p14:creationId xmlns:p14="http://schemas.microsoft.com/office/powerpoint/2010/main" val="3206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F05-3F29-4F7A-875C-725EE285BE59}"/>
              </a:ext>
            </a:extLst>
          </p:cNvPr>
          <p:cNvSpPr>
            <a:spLocks noGrp="1"/>
          </p:cNvSpPr>
          <p:nvPr>
            <p:ph type="title"/>
          </p:nvPr>
        </p:nvSpPr>
        <p:spPr/>
        <p:txBody>
          <a:bodyPr/>
          <a:lstStyle/>
          <a:p>
            <a:r>
              <a:rPr lang="en-US" dirty="0"/>
              <a:t>Additional Hypotheses (I)</a:t>
            </a:r>
          </a:p>
        </p:txBody>
      </p:sp>
      <p:sp>
        <p:nvSpPr>
          <p:cNvPr id="3" name="Content Placeholder 2">
            <a:extLst>
              <a:ext uri="{FF2B5EF4-FFF2-40B4-BE49-F238E27FC236}">
                <a16:creationId xmlns:a16="http://schemas.microsoft.com/office/drawing/2014/main" id="{CE2F1E48-8474-4158-A281-92CEDCC01B6D}"/>
              </a:ext>
            </a:extLst>
          </p:cNvPr>
          <p:cNvSpPr>
            <a:spLocks noGrp="1"/>
          </p:cNvSpPr>
          <p:nvPr>
            <p:ph idx="1"/>
          </p:nvPr>
        </p:nvSpPr>
        <p:spPr/>
        <p:txBody>
          <a:bodyPr>
            <a:normAutofit fontScale="92500" lnSpcReduction="10000"/>
          </a:bodyPr>
          <a:lstStyle/>
          <a:p>
            <a:r>
              <a:rPr lang="en-US" dirty="0"/>
              <a:t>1.A: Prior to the 1940s, the Constitution was more likely to be invoked in discussions of the economy, economic inequality etc.</a:t>
            </a:r>
          </a:p>
          <a:p>
            <a:r>
              <a:rPr lang="en-US" dirty="0"/>
              <a:t>1.B: In the early part of the twentieth century, the Constitution was invoked by members of Congress less frequently, and with less reverence, than it was in subsequent decades.</a:t>
            </a:r>
          </a:p>
          <a:p>
            <a:r>
              <a:rPr lang="en-US" dirty="0"/>
              <a:t>1.C: Constitutional polarization is more pronounced among the blog posts than among the newspaper editorials or the statements in the Congressional Record.</a:t>
            </a:r>
          </a:p>
          <a:p>
            <a:r>
              <a:rPr lang="en-US" dirty="0"/>
              <a:t>2.A: When discussing the Constitution, Republicans/conservatives have become more likely to invoke terms associated with individualism, limited government, federalism, gun rights, and religious liberty. In contrast, Democrats/liberals are more likely to invoke terms associated with federal power, equality, justice, and civil rights.</a:t>
            </a:r>
          </a:p>
          <a:p>
            <a:r>
              <a:rPr lang="en-US" dirty="0"/>
              <a:t>2.B: First Amendment rhetoric has become increasingly identified with conservatives/Republicans since the 1970s.</a:t>
            </a:r>
          </a:p>
          <a:p>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652725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7F05-3F29-4F7A-875C-725EE285BE59}"/>
              </a:ext>
            </a:extLst>
          </p:cNvPr>
          <p:cNvSpPr>
            <a:spLocks noGrp="1"/>
          </p:cNvSpPr>
          <p:nvPr>
            <p:ph type="title"/>
          </p:nvPr>
        </p:nvSpPr>
        <p:spPr/>
        <p:txBody>
          <a:bodyPr/>
          <a:lstStyle/>
          <a:p>
            <a:r>
              <a:rPr lang="en-US" dirty="0"/>
              <a:t>Additional Hypotheses (II)</a:t>
            </a:r>
          </a:p>
        </p:txBody>
      </p:sp>
      <p:sp>
        <p:nvSpPr>
          <p:cNvPr id="3" name="Content Placeholder 2">
            <a:extLst>
              <a:ext uri="{FF2B5EF4-FFF2-40B4-BE49-F238E27FC236}">
                <a16:creationId xmlns:a16="http://schemas.microsoft.com/office/drawing/2014/main" id="{CE2F1E48-8474-4158-A281-92CEDCC01B6D}"/>
              </a:ext>
            </a:extLst>
          </p:cNvPr>
          <p:cNvSpPr>
            <a:spLocks noGrp="1"/>
          </p:cNvSpPr>
          <p:nvPr>
            <p:ph idx="1"/>
          </p:nvPr>
        </p:nvSpPr>
        <p:spPr/>
        <p:txBody>
          <a:bodyPr>
            <a:normAutofit fontScale="92500" lnSpcReduction="10000"/>
          </a:bodyPr>
          <a:lstStyle/>
          <a:p>
            <a:r>
              <a:rPr lang="en-US" dirty="0"/>
              <a:t>2.C: When discussing the Constitution, liberals/Democrats are more likely to invoke, and to speak positively about, standard-like provisions such as “due process,” “equal protection,” “unreasonable searches and seizures,” and “cruel and unusual.”</a:t>
            </a:r>
          </a:p>
          <a:p>
            <a:r>
              <a:rPr lang="en-US" dirty="0"/>
              <a:t>2.D: When discussing the Constitution, conservatives have become more likely than liberals to ground the discussion in specific textual provisions or in Supreme Court decisions.</a:t>
            </a:r>
          </a:p>
          <a:p>
            <a:r>
              <a:rPr lang="en-US" dirty="0"/>
              <a:t>2.E: When discussing the Constitution, and especially when discussing the other side’s actions or views concerning the Constitution, conservatives are more likely to use negative, fearful rhetoric.</a:t>
            </a:r>
          </a:p>
          <a:p>
            <a:r>
              <a:rPr lang="en-US" dirty="0"/>
              <a:t>2.F: When discussing the Constitution, conservatives are more likely to use terms associated with truth claims and necessitarian logic, while liberals are more likely to use terms associated with moral and policy goods.</a:t>
            </a:r>
          </a:p>
          <a:p>
            <a:pPr lvl="1"/>
            <a:r>
              <a:rPr lang="en-US" dirty="0"/>
              <a:t>When discussing the Constitution, conservatives are more likely to speak in a confident, unambiguous register.</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79031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7B5A-38AD-4484-B696-BA756B64F1C7}"/>
              </a:ext>
            </a:extLst>
          </p:cNvPr>
          <p:cNvSpPr>
            <a:spLocks noGrp="1"/>
          </p:cNvSpPr>
          <p:nvPr>
            <p:ph type="title"/>
          </p:nvPr>
        </p:nvSpPr>
        <p:spPr>
          <a:xfrm>
            <a:off x="617636" y="275706"/>
            <a:ext cx="4938037" cy="1325562"/>
          </a:xfrm>
        </p:spPr>
        <p:txBody>
          <a:bodyPr/>
          <a:lstStyle/>
          <a:p>
            <a:r>
              <a:rPr lang="en-US" dirty="0"/>
              <a:t>The Congressional Record</a:t>
            </a:r>
          </a:p>
        </p:txBody>
      </p:sp>
      <p:sp>
        <p:nvSpPr>
          <p:cNvPr id="3" name="Content Placeholder 2">
            <a:extLst>
              <a:ext uri="{FF2B5EF4-FFF2-40B4-BE49-F238E27FC236}">
                <a16:creationId xmlns:a16="http://schemas.microsoft.com/office/drawing/2014/main" id="{B870E8AE-367E-4FD3-87B5-ACDD6B7B4C29}"/>
              </a:ext>
            </a:extLst>
          </p:cNvPr>
          <p:cNvSpPr>
            <a:spLocks noGrp="1"/>
          </p:cNvSpPr>
          <p:nvPr>
            <p:ph idx="1"/>
          </p:nvPr>
        </p:nvSpPr>
        <p:spPr>
          <a:xfrm>
            <a:off x="998636" y="1752600"/>
            <a:ext cx="4473910" cy="4351337"/>
          </a:xfrm>
        </p:spPr>
        <p:txBody>
          <a:bodyPr>
            <a:normAutofit/>
          </a:bodyPr>
          <a:lstStyle/>
          <a:p>
            <a:endParaRPr lang="en-US" sz="2000" dirty="0"/>
          </a:p>
          <a:p>
            <a:r>
              <a:rPr lang="en-US" sz="2000" dirty="0"/>
              <a:t>“Substantially verbatim transcript” of all remarks made during proceedings of the House and Senate</a:t>
            </a:r>
          </a:p>
          <a:p>
            <a:r>
              <a:rPr lang="en-US" sz="2000" dirty="0"/>
              <a:t>46</a:t>
            </a:r>
            <a:r>
              <a:rPr lang="en-US" sz="2000" baseline="30000" dirty="0"/>
              <a:t>th</a:t>
            </a:r>
            <a:r>
              <a:rPr lang="en-US" sz="2000" dirty="0"/>
              <a:t> Congress (1873) – 114</a:t>
            </a:r>
            <a:r>
              <a:rPr lang="en-US" sz="2000" baseline="30000" dirty="0"/>
              <a:t>th</a:t>
            </a:r>
            <a:r>
              <a:rPr lang="en-US" sz="2000" dirty="0"/>
              <a:t> Congress (ending Jan. 2017)</a:t>
            </a:r>
          </a:p>
          <a:p>
            <a:r>
              <a:rPr lang="en-US" sz="2000" dirty="0"/>
              <a:t>17.8 million documents, 1.9 billion words</a:t>
            </a:r>
          </a:p>
          <a:p>
            <a:r>
              <a:rPr lang="en-US" sz="2000" dirty="0"/>
              <a:t>No Extensions of Remarks</a:t>
            </a:r>
          </a:p>
        </p:txBody>
      </p:sp>
      <p:pic>
        <p:nvPicPr>
          <p:cNvPr id="7" name="Picture 6">
            <a:extLst>
              <a:ext uri="{FF2B5EF4-FFF2-40B4-BE49-F238E27FC236}">
                <a16:creationId xmlns:a16="http://schemas.microsoft.com/office/drawing/2014/main" id="{B2197CA5-BAB0-0147-B275-8271B42D3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782" y="275706"/>
            <a:ext cx="5216236" cy="623106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796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C956-58FF-F34D-A70E-95AF9C676C79}"/>
              </a:ext>
            </a:extLst>
          </p:cNvPr>
          <p:cNvSpPr>
            <a:spLocks noGrp="1"/>
          </p:cNvSpPr>
          <p:nvPr>
            <p:ph type="title"/>
          </p:nvPr>
        </p:nvSpPr>
        <p:spPr/>
        <p:txBody>
          <a:bodyPr/>
          <a:lstStyle/>
          <a:p>
            <a:r>
              <a:rPr lang="en-US" dirty="0"/>
              <a:t>Summary Statistics (CR)</a:t>
            </a:r>
          </a:p>
        </p:txBody>
      </p:sp>
      <p:pic>
        <p:nvPicPr>
          <p:cNvPr id="4" name="Content Placeholder 3">
            <a:extLst>
              <a:ext uri="{FF2B5EF4-FFF2-40B4-BE49-F238E27FC236}">
                <a16:creationId xmlns:a16="http://schemas.microsoft.com/office/drawing/2014/main" id="{794ADA0F-1898-E34A-84A0-34FA1856A2F8}"/>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2139" y="2286000"/>
            <a:ext cx="10652373" cy="3345873"/>
          </a:xfrm>
          <a:prstGeom prst="rect">
            <a:avLst/>
          </a:prstGeom>
          <a:noFill/>
          <a:ln>
            <a:noFill/>
          </a:ln>
        </p:spPr>
      </p:pic>
    </p:spTree>
    <p:extLst>
      <p:ext uri="{BB962C8B-B14F-4D97-AF65-F5344CB8AC3E}">
        <p14:creationId xmlns:p14="http://schemas.microsoft.com/office/powerpoint/2010/main" val="89594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318-265E-45B6-8311-3E0144BDE62B}"/>
              </a:ext>
            </a:extLst>
          </p:cNvPr>
          <p:cNvSpPr>
            <a:spLocks noGrp="1"/>
          </p:cNvSpPr>
          <p:nvPr>
            <p:ph type="title"/>
          </p:nvPr>
        </p:nvSpPr>
        <p:spPr/>
        <p:txBody>
          <a:bodyPr/>
          <a:lstStyle/>
          <a:p>
            <a:r>
              <a:rPr lang="en-US" dirty="0"/>
              <a:t>Distinguishing “Constitutional” from other Documents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92CB3B-99A3-4BCC-83DD-C0A16D83E625}"/>
                  </a:ext>
                </a:extLst>
              </p:cNvPr>
              <p:cNvSpPr>
                <a:spLocks noGrp="1"/>
              </p:cNvSpPr>
              <p:nvPr>
                <p:ph idx="1"/>
              </p:nvPr>
            </p:nvSpPr>
            <p:spPr>
              <a:xfrm>
                <a:off x="1089934" y="1766277"/>
                <a:ext cx="8595360" cy="4351337"/>
              </a:xfrm>
            </p:spPr>
            <p:txBody>
              <a:bodyPr>
                <a:noAutofit/>
              </a:bodyPr>
              <a:lstStyle/>
              <a:p>
                <a:pPr marL="514350" indent="-514350">
                  <a:buAutoNum type="arabicPeriod"/>
                </a:pPr>
                <a:endParaRPr lang="en-US" sz="2400" dirty="0"/>
              </a:p>
              <a:p>
                <a:pPr marL="514350" indent="-514350">
                  <a:buAutoNum type="arabicPeriod"/>
                </a:pPr>
                <a:r>
                  <a:rPr lang="en-US" sz="2400" dirty="0"/>
                  <a:t>Count terms in document that are present in a specified “dictionary” of constitutional provisions</a:t>
                </a:r>
              </a:p>
              <a:p>
                <a:pPr lvl="2"/>
                <a:r>
                  <a:rPr lang="en-US" sz="1800" dirty="0"/>
                  <a:t>Minimalist Dictionary: Any stem of the term “constitution”</a:t>
                </a:r>
              </a:p>
              <a:p>
                <a:pPr lvl="2"/>
                <a:r>
                  <a:rPr lang="en-US" sz="1800" dirty="0"/>
                  <a:t>More Detailed Dictionaries: See Appendix 3</a:t>
                </a:r>
                <a:endParaRPr lang="en-US" sz="2400" dirty="0"/>
              </a:p>
              <a:p>
                <a:pPr marL="514350" indent="-514350">
                  <a:buAutoNum type="arabicPeriod"/>
                </a:pPr>
                <a:r>
                  <a:rPr lang="en-US" sz="2400" dirty="0"/>
                  <a:t>Deem a document to be “constitutional” if it is sufficiently </a:t>
                </a:r>
                <a:r>
                  <a:rPr lang="en-US" sz="2400" i="1" dirty="0"/>
                  <a:t>dense</a:t>
                </a:r>
                <a:r>
                  <a:rPr lang="en-US" sz="2400" dirty="0"/>
                  <a:t> in its use of constitutional terms (per specified dictionary):</a:t>
                </a:r>
              </a:p>
              <a:p>
                <a:pPr marL="1062990" lvl="2" indent="-514350">
                  <a:buAutoNum type="arabicPeriod"/>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0432FF"/>
                          </a:solidFill>
                          <a:latin typeface="Cambria Math"/>
                        </a:rPr>
                        <m:t>𝐷𝑒𝑛𝑠𝑖𝑡𝑦</m:t>
                      </m:r>
                      <m:r>
                        <a:rPr lang="en-US" sz="2400" b="0" i="1" smtClean="0">
                          <a:solidFill>
                            <a:srgbClr val="0432FF"/>
                          </a:solidFill>
                          <a:latin typeface="Cambria Math"/>
                          <a:ea typeface="Cambria Math"/>
                        </a:rPr>
                        <m:t>≡</m:t>
                      </m:r>
                      <m:r>
                        <a:rPr lang="en-US" sz="2400" i="1">
                          <a:solidFill>
                            <a:srgbClr val="0432FF"/>
                          </a:solidFill>
                          <a:latin typeface="Cambria Math" panose="02040503050406030204" pitchFamily="18" charset="0"/>
                        </a:rPr>
                        <m:t>𝜌</m:t>
                      </m:r>
                      <m:r>
                        <a:rPr lang="en-US" sz="2400" i="1">
                          <a:solidFill>
                            <a:srgbClr val="0432FF"/>
                          </a:solidFill>
                          <a:latin typeface="Cambria Math" panose="02040503050406030204" pitchFamily="18" charset="0"/>
                        </a:rPr>
                        <m:t>=</m:t>
                      </m:r>
                      <m:f>
                        <m:fPr>
                          <m:ctrlPr>
                            <a:rPr lang="en-US" sz="2400" i="1">
                              <a:solidFill>
                                <a:srgbClr val="0432FF"/>
                              </a:solidFill>
                              <a:latin typeface="Cambria Math" panose="02040503050406030204" pitchFamily="18" charset="0"/>
                            </a:rPr>
                          </m:ctrlPr>
                        </m:fPr>
                        <m:num>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𝑜𝑓</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𝑑𝑖𝑐𝑡𝑖𝑜𝑛𝑎𝑟𝑦</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𝑡𝑒𝑟𝑚𝑠</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𝑓𝑜𝑢𝑛𝑑</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𝑖𝑛</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𝑑𝑜𝑐𝑢𝑚𝑒𝑛𝑡</m:t>
                          </m:r>
                        </m:num>
                        <m:den>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𝑡𝑜𝑡𝑎𝑙</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𝑡𝑒𝑟𝑚𝑠</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𝑖𝑛</m:t>
                          </m:r>
                          <m:r>
                            <a:rPr lang="en-US" sz="2400" b="0" i="1" smtClean="0">
                              <a:solidFill>
                                <a:srgbClr val="0432FF"/>
                              </a:solidFill>
                              <a:latin typeface="Cambria Math" panose="02040503050406030204" pitchFamily="18" charset="0"/>
                            </a:rPr>
                            <m:t> </m:t>
                          </m:r>
                          <m:r>
                            <a:rPr lang="en-US" sz="2400" b="0" i="1" smtClean="0">
                              <a:solidFill>
                                <a:srgbClr val="0432FF"/>
                              </a:solidFill>
                              <a:latin typeface="Cambria Math" panose="02040503050406030204" pitchFamily="18" charset="0"/>
                            </a:rPr>
                            <m:t>𝑑𝑜𝑐𝑢𝑚𝑒𝑛𝑡</m:t>
                          </m:r>
                        </m:den>
                      </m:f>
                    </m:oMath>
                  </m:oMathPara>
                </a14:m>
                <a:endParaRPr lang="en-US" sz="2400" dirty="0"/>
              </a:p>
            </p:txBody>
          </p:sp>
        </mc:Choice>
        <mc:Fallback xmlns="">
          <p:sp>
            <p:nvSpPr>
              <p:cNvPr id="3" name="Content Placeholder 2">
                <a:extLst>
                  <a:ext uri="{FF2B5EF4-FFF2-40B4-BE49-F238E27FC236}">
                    <a16:creationId xmlns="" xmlns:a16="http://schemas.microsoft.com/office/drawing/2014/main" xmlns:a14="http://schemas.microsoft.com/office/drawing/2010/main" id="{5392CB3B-99A3-4BCC-83DD-C0A16D83E625}"/>
                  </a:ext>
                </a:extLst>
              </p:cNvPr>
              <p:cNvSpPr>
                <a:spLocks noGrp="1" noRot="1" noChangeAspect="1" noMove="1" noResize="1" noEditPoints="1" noAdjustHandles="1" noChangeArrowheads="1" noChangeShapeType="1" noTextEdit="1"/>
              </p:cNvSpPr>
              <p:nvPr>
                <p:ph idx="1"/>
              </p:nvPr>
            </p:nvSpPr>
            <p:spPr>
              <a:xfrm>
                <a:off x="1089934" y="1766277"/>
                <a:ext cx="8595360" cy="4351337"/>
              </a:xfrm>
              <a:blipFill rotWithShape="1">
                <a:blip r:embed="rId2"/>
                <a:stretch>
                  <a:fillRect l="-709" r="-851"/>
                </a:stretch>
              </a:blipFill>
            </p:spPr>
            <p:txBody>
              <a:bodyPr/>
              <a:lstStyle/>
              <a:p>
                <a:r>
                  <a:rPr lang="en-US">
                    <a:noFill/>
                  </a:rPr>
                  <a:t> </a:t>
                </a:r>
              </a:p>
            </p:txBody>
          </p:sp>
        </mc:Fallback>
      </mc:AlternateContent>
    </p:spTree>
    <p:extLst>
      <p:ext uri="{BB962C8B-B14F-4D97-AF65-F5344CB8AC3E}">
        <p14:creationId xmlns:p14="http://schemas.microsoft.com/office/powerpoint/2010/main" val="131553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8167075" y="1656863"/>
            <a:ext cx="2852617" cy="3259014"/>
          </a:xfrm>
          <a:prstGeom prst="ellipse">
            <a:avLst/>
          </a:prstGeom>
          <a:solidFill>
            <a:srgbClr val="7030A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Expansive</a:t>
            </a:r>
          </a:p>
        </p:txBody>
      </p:sp>
      <p:sp>
        <p:nvSpPr>
          <p:cNvPr id="7" name="Oval 6"/>
          <p:cNvSpPr/>
          <p:nvPr/>
        </p:nvSpPr>
        <p:spPr>
          <a:xfrm>
            <a:off x="8476764" y="2524369"/>
            <a:ext cx="1475153" cy="2254748"/>
          </a:xfrm>
          <a:prstGeom prst="ellipse">
            <a:avLst/>
          </a:prstGeom>
          <a:solidFill>
            <a:srgbClr val="00B0F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a:solidFill>
                  <a:schemeClr val="tx1"/>
                </a:solidFill>
              </a:rPr>
              <a:t>Originalism</a:t>
            </a:r>
          </a:p>
        </p:txBody>
      </p:sp>
      <p:sp>
        <p:nvSpPr>
          <p:cNvPr id="6" name="Oval 5"/>
          <p:cNvSpPr/>
          <p:nvPr/>
        </p:nvSpPr>
        <p:spPr>
          <a:xfrm>
            <a:off x="8581294" y="2414957"/>
            <a:ext cx="2282092" cy="1735015"/>
          </a:xfrm>
          <a:prstGeom prst="ellipse">
            <a:avLst/>
          </a:prstGeom>
          <a:solidFill>
            <a:srgbClr val="00B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Extended Textual</a:t>
            </a:r>
          </a:p>
        </p:txBody>
      </p:sp>
      <p:sp>
        <p:nvSpPr>
          <p:cNvPr id="5" name="Oval 4"/>
          <p:cNvSpPr/>
          <p:nvPr/>
        </p:nvSpPr>
        <p:spPr>
          <a:xfrm>
            <a:off x="8783404" y="2930769"/>
            <a:ext cx="1877871" cy="1121508"/>
          </a:xfrm>
          <a:prstGeom prst="ellipse">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Textual</a:t>
            </a:r>
          </a:p>
        </p:txBody>
      </p:sp>
      <p:sp>
        <p:nvSpPr>
          <p:cNvPr id="2" name="Title 1"/>
          <p:cNvSpPr>
            <a:spLocks noGrp="1"/>
          </p:cNvSpPr>
          <p:nvPr>
            <p:ph type="title"/>
          </p:nvPr>
        </p:nvSpPr>
        <p:spPr>
          <a:xfrm>
            <a:off x="597564" y="6254"/>
            <a:ext cx="9692640" cy="1325562"/>
          </a:xfrm>
        </p:spPr>
        <p:txBody>
          <a:bodyPr/>
          <a:lstStyle/>
          <a:p>
            <a:r>
              <a:rPr lang="en-US" dirty="0"/>
              <a:t>Dictionary Definitions</a:t>
            </a:r>
          </a:p>
        </p:txBody>
      </p:sp>
      <p:sp>
        <p:nvSpPr>
          <p:cNvPr id="3" name="Content Placeholder 2"/>
          <p:cNvSpPr>
            <a:spLocks noGrp="1"/>
          </p:cNvSpPr>
          <p:nvPr>
            <p:ph idx="1"/>
          </p:nvPr>
        </p:nvSpPr>
        <p:spPr>
          <a:xfrm>
            <a:off x="488149" y="1524000"/>
            <a:ext cx="7452282" cy="5212862"/>
          </a:xfrm>
        </p:spPr>
        <p:txBody>
          <a:bodyPr>
            <a:normAutofit fontScale="92500" lnSpcReduction="20000"/>
          </a:bodyPr>
          <a:lstStyle/>
          <a:p>
            <a:r>
              <a:rPr lang="en-US" b="1" dirty="0"/>
              <a:t>Minimal:</a:t>
            </a:r>
            <a:r>
              <a:rPr lang="en-US" dirty="0"/>
              <a:t> Contains term “constitution” and all variants and stems thereof (“constitutional,” “unconstitutional,” “</a:t>
            </a:r>
            <a:r>
              <a:rPr lang="en-US" dirty="0" err="1"/>
              <a:t>nonconstitutional</a:t>
            </a:r>
            <a:r>
              <a:rPr lang="en-US" dirty="0"/>
              <a:t>,” “extraconstitutional,” “constitutionally,” “unconstitutionally,” and so forth).  Using the Minimal dictionary, a document would be deemed constitutional if and only if it explicitly mentions this term.</a:t>
            </a:r>
          </a:p>
          <a:p>
            <a:r>
              <a:rPr lang="en-US" b="1" dirty="0"/>
              <a:t>Textual:</a:t>
            </a:r>
            <a:r>
              <a:rPr lang="en-US" dirty="0"/>
              <a:t> All of Minimal + This dictionary includes the Minimal dictionary and, in addition, the titles of all constitutional articles, amendments, and clauses, both in their standard legal formulations (e.g., “second amendment”) and well-recognized colloquialisms (e.g., “right to bear arms amendment”).</a:t>
            </a:r>
          </a:p>
          <a:p>
            <a:r>
              <a:rPr lang="en-US" b="1" dirty="0"/>
              <a:t>Extended Textual:</a:t>
            </a:r>
            <a:r>
              <a:rPr lang="en-US" dirty="0"/>
              <a:t> Minimal + Textual +  phrases appearing Constitution that lack common extraconstitutional usage (for example, “advice and consent,” “equal protection,” and “searches and seizures”).</a:t>
            </a:r>
          </a:p>
          <a:p>
            <a:r>
              <a:rPr lang="en-US" b="1" dirty="0"/>
              <a:t>Originalism:</a:t>
            </a:r>
            <a:r>
              <a:rPr lang="en-US" dirty="0"/>
              <a:t> Terms associated with constitutional founding and Constitution’s original meaning (e.g., “founding fathers” “original intent,” and “</a:t>
            </a:r>
            <a:r>
              <a:rPr lang="en-US" dirty="0" err="1"/>
              <a:t>philadelphia</a:t>
            </a:r>
            <a:r>
              <a:rPr lang="en-US" dirty="0"/>
              <a:t> convention”). </a:t>
            </a:r>
          </a:p>
          <a:p>
            <a:r>
              <a:rPr lang="en-US" b="1" dirty="0"/>
              <a:t>Expansive:</a:t>
            </a:r>
            <a:r>
              <a:rPr lang="en-US" dirty="0"/>
              <a:t> Minimal + Textual + Extended Textual + Originalism + over 100 important constitutional concepts at least several decades old (e.g., “administrative state,” “freedom of contract,” “judicial review,” “separate but equal,” and “separation of powers”). </a:t>
            </a:r>
          </a:p>
        </p:txBody>
      </p:sp>
      <p:sp>
        <p:nvSpPr>
          <p:cNvPr id="4" name="Oval 3"/>
          <p:cNvSpPr/>
          <p:nvPr/>
        </p:nvSpPr>
        <p:spPr>
          <a:xfrm>
            <a:off x="9167448" y="3321538"/>
            <a:ext cx="1125415" cy="672124"/>
          </a:xfrm>
          <a:prstGeom prst="ellipse">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Minimal</a:t>
            </a:r>
          </a:p>
        </p:txBody>
      </p:sp>
    </p:spTree>
    <p:extLst>
      <p:ext uri="{BB962C8B-B14F-4D97-AF65-F5344CB8AC3E}">
        <p14:creationId xmlns:p14="http://schemas.microsoft.com/office/powerpoint/2010/main" val="358444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3" presetClass="entr" presetSubtype="16"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3500"/>
                            </p:stCondLst>
                            <p:childTnLst>
                              <p:par>
                                <p:cTn id="23" presetID="53" presetClass="entr" presetSubtype="16"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par>
                          <p:cTn id="28" fill="hold">
                            <p:stCondLst>
                              <p:cond delay="5000"/>
                            </p:stCondLst>
                            <p:childTnLst>
                              <p:par>
                                <p:cTn id="29" presetID="53" presetClass="entr" presetSubtype="16"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61C0-003E-F441-A582-1854DFA8CC1C}"/>
              </a:ext>
            </a:extLst>
          </p:cNvPr>
          <p:cNvSpPr>
            <a:spLocks noGrp="1"/>
          </p:cNvSpPr>
          <p:nvPr>
            <p:ph type="title"/>
          </p:nvPr>
        </p:nvSpPr>
        <p:spPr>
          <a:xfrm>
            <a:off x="1261872" y="-236913"/>
            <a:ext cx="9692640" cy="1325562"/>
          </a:xfrm>
        </p:spPr>
        <p:txBody>
          <a:bodyPr/>
          <a:lstStyle/>
          <a:p>
            <a:r>
              <a:rPr lang="en-US" dirty="0"/>
              <a:t>Distribution of </a:t>
            </a:r>
            <a:r>
              <a:rPr lang="en-US" dirty="0">
                <a:latin typeface="Symbol" pitchFamily="2" charset="2"/>
              </a:rPr>
              <a:t>r</a:t>
            </a:r>
            <a:r>
              <a:rPr lang="en-US" dirty="0"/>
              <a:t> (conditional on </a:t>
            </a:r>
            <a:r>
              <a:rPr lang="en-US" dirty="0">
                <a:latin typeface="Symbol" pitchFamily="2" charset="2"/>
              </a:rPr>
              <a:t>r</a:t>
            </a:r>
            <a:r>
              <a:rPr lang="en-US" dirty="0"/>
              <a:t>&gt;0)</a:t>
            </a:r>
          </a:p>
        </p:txBody>
      </p:sp>
      <p:pic>
        <p:nvPicPr>
          <p:cNvPr id="4" name="Content Placeholder 3">
            <a:extLst>
              <a:ext uri="{FF2B5EF4-FFF2-40B4-BE49-F238E27FC236}">
                <a16:creationId xmlns:a16="http://schemas.microsoft.com/office/drawing/2014/main" id="{5D23C6E3-83DB-3D41-B949-43FAC6396530}"/>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0184" y="1275686"/>
            <a:ext cx="5511440" cy="5511440"/>
          </a:xfrm>
          <a:prstGeom prst="rect">
            <a:avLst/>
          </a:prstGeom>
        </p:spPr>
      </p:pic>
    </p:spTree>
    <p:extLst>
      <p:ext uri="{BB962C8B-B14F-4D97-AF65-F5344CB8AC3E}">
        <p14:creationId xmlns:p14="http://schemas.microsoft.com/office/powerpoint/2010/main" val="320675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EF13-2EAB-4FF3-AA4C-7B8D29941949}"/>
              </a:ext>
            </a:extLst>
          </p:cNvPr>
          <p:cNvSpPr>
            <a:spLocks noGrp="1"/>
          </p:cNvSpPr>
          <p:nvPr>
            <p:ph type="title"/>
          </p:nvPr>
        </p:nvSpPr>
        <p:spPr>
          <a:xfrm>
            <a:off x="814730" y="-53276"/>
            <a:ext cx="9692640" cy="1325562"/>
          </a:xfrm>
        </p:spPr>
        <p:txBody>
          <a:bodyPr/>
          <a:lstStyle/>
          <a:p>
            <a:r>
              <a:rPr lang="en-US" dirty="0"/>
              <a:t>Share of Constitutional Documents</a:t>
            </a:r>
          </a:p>
        </p:txBody>
      </p:sp>
      <p:pic>
        <p:nvPicPr>
          <p:cNvPr id="6" name="Picture 5">
            <a:extLst>
              <a:ext uri="{FF2B5EF4-FFF2-40B4-BE49-F238E27FC236}">
                <a16:creationId xmlns:a16="http://schemas.microsoft.com/office/drawing/2014/main" id="{34D4AD83-DEE5-A24F-88B4-FA0D7E9496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47009" y="1595452"/>
            <a:ext cx="5089864" cy="5089864"/>
          </a:xfrm>
          <a:prstGeom prst="rect">
            <a:avLst/>
          </a:prstGeom>
        </p:spPr>
      </p:pic>
    </p:spTree>
    <p:extLst>
      <p:ext uri="{BB962C8B-B14F-4D97-AF65-F5344CB8AC3E}">
        <p14:creationId xmlns:p14="http://schemas.microsoft.com/office/powerpoint/2010/main" val="310336383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5531</TotalTime>
  <Words>1221</Words>
  <Application>Microsoft Office PowerPoint</Application>
  <PresentationFormat>Widescreen</PresentationFormat>
  <Paragraphs>95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 Math</vt:lpstr>
      <vt:lpstr>Century Schoolbook</vt:lpstr>
      <vt:lpstr>Symbol</vt:lpstr>
      <vt:lpstr>Wingdings 2</vt:lpstr>
      <vt:lpstr>View</vt:lpstr>
      <vt:lpstr>A Computational Analysis of Constitutional Polarization</vt:lpstr>
      <vt:lpstr>Main Motivations</vt:lpstr>
      <vt:lpstr>Heuristic Design</vt:lpstr>
      <vt:lpstr>The Congressional Record</vt:lpstr>
      <vt:lpstr>Summary Statistics (CR)</vt:lpstr>
      <vt:lpstr>Distinguishing “Constitutional” from other Documents</vt:lpstr>
      <vt:lpstr>Dictionary Definitions</vt:lpstr>
      <vt:lpstr>Distribution of r (conditional on r&gt;0)</vt:lpstr>
      <vt:lpstr>Share of Constitutional Documents</vt:lpstr>
      <vt:lpstr>Measuring Political Partisanship: Key Q: How well does a Machine-Learning Classifier Predict whether a speech came from a Democrat or Republican?  (Constitutional v. non-constitutional documents; by Congress)</vt:lpstr>
      <vt:lpstr>Classifier Performance Over Time</vt:lpstr>
      <vt:lpstr>Classifier Performance Over Time</vt:lpstr>
      <vt:lpstr>Classifier Performance Over Time</vt:lpstr>
      <vt:lpstr>Classifier Performance Over Time</vt:lpstr>
      <vt:lpstr>Talking Past One Another Cosine Similarity; Constitutional Speech</vt:lpstr>
      <vt:lpstr>Probability of conservative speaker versus Poole Rosenthal scores (1 dim)</vt:lpstr>
      <vt:lpstr>PowerPoint Presentation</vt:lpstr>
      <vt:lpstr>Counter-majoritarian Rhetoric</vt:lpstr>
      <vt:lpstr>PowerPoint Presentation</vt:lpstr>
      <vt:lpstr>Who “Owns” Constitutional Terms? Two Eras </vt:lpstr>
      <vt:lpstr>Who “Owns” Constitutional Terms?  (Top 25 for each party)</vt:lpstr>
      <vt:lpstr>Who “Owns” Constitutional Terms? Two Obama Administrations</vt:lpstr>
      <vt:lpstr>C-SPAN Effect</vt:lpstr>
      <vt:lpstr>C-SPAN Effect</vt:lpstr>
      <vt:lpstr>Partisan Discrepancies in Discourse</vt:lpstr>
      <vt:lpstr>WSJ/NYT Editorials and Constitutional Polarization</vt:lpstr>
      <vt:lpstr>So What?</vt:lpstr>
      <vt:lpstr>Extra Slides</vt:lpstr>
      <vt:lpstr>Hypotheses</vt:lpstr>
      <vt:lpstr>Additional Hypotheses (I)</vt:lpstr>
      <vt:lpstr>Additional Hypotheses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Talk About When We Talk About the Constitution</dc:title>
  <dc:creator>Julian BN</dc:creator>
  <cp:lastModifiedBy>David Pozen</cp:lastModifiedBy>
  <cp:revision>74</cp:revision>
  <dcterms:created xsi:type="dcterms:W3CDTF">2018-10-27T18:10:40Z</dcterms:created>
  <dcterms:modified xsi:type="dcterms:W3CDTF">2022-05-05T13:45:27Z</dcterms:modified>
</cp:coreProperties>
</file>